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85" r:id="rId2"/>
    <p:sldId id="302" r:id="rId3"/>
    <p:sldId id="303" r:id="rId4"/>
    <p:sldId id="287" r:id="rId5"/>
    <p:sldId id="306" r:id="rId6"/>
    <p:sldId id="301" r:id="rId7"/>
    <p:sldId id="304" r:id="rId8"/>
    <p:sldId id="305" r:id="rId9"/>
    <p:sldId id="300" r:id="rId10"/>
    <p:sldId id="267" r:id="rId11"/>
    <p:sldId id="288" r:id="rId12"/>
    <p:sldId id="289" r:id="rId13"/>
    <p:sldId id="290" r:id="rId14"/>
    <p:sldId id="291" r:id="rId15"/>
    <p:sldId id="292" r:id="rId16"/>
    <p:sldId id="294" r:id="rId17"/>
    <p:sldId id="295" r:id="rId18"/>
    <p:sldId id="296" r:id="rId19"/>
    <p:sldId id="297" r:id="rId20"/>
    <p:sldId id="299" r:id="rId21"/>
    <p:sldId id="298" r:id="rId22"/>
    <p:sldId id="276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1F16"/>
    <a:srgbClr val="4E515A"/>
    <a:srgbClr val="315683"/>
    <a:srgbClr val="2ECECE"/>
    <a:srgbClr val="54CEA9"/>
    <a:srgbClr val="108E8B"/>
    <a:srgbClr val="E73C66"/>
    <a:srgbClr val="8F3165"/>
    <a:srgbClr val="7274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23"/>
    <p:restoredTop sz="93615"/>
  </p:normalViewPr>
  <p:slideViewPr>
    <p:cSldViewPr>
      <p:cViewPr varScale="1">
        <p:scale>
          <a:sx n="88" d="100"/>
          <a:sy n="88" d="100"/>
        </p:scale>
        <p:origin x="200" y="3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955AEB-92E4-7846-A96C-1955BC12B946}" type="datetimeFigureOut">
              <a:rPr lang="en-US" smtClean="0"/>
              <a:t>12/5/16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7A4177-51E6-5C4B-8A5A-268F578596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5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7A4177-51E6-5C4B-8A5A-268F5785969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364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esig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208" y="5299052"/>
            <a:ext cx="2267744" cy="1122556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539552" y="1268315"/>
            <a:ext cx="6048672" cy="1296144"/>
          </a:xfrm>
          <a:prstGeom prst="rect">
            <a:avLst/>
          </a:prstGeom>
        </p:spPr>
        <p:txBody>
          <a:bodyPr/>
          <a:lstStyle>
            <a:lvl1pPr algn="l">
              <a:defRPr sz="3600" baseline="0">
                <a:solidFill>
                  <a:srgbClr val="C61F16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here to edit your presentation title</a:t>
            </a:r>
            <a:endParaRPr lang="en-GB" dirty="0"/>
          </a:p>
        </p:txBody>
      </p:sp>
      <p:sp>
        <p:nvSpPr>
          <p:cNvPr id="1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9552" y="2636467"/>
            <a:ext cx="4248472" cy="8640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aseline="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here to edit your subheading</a:t>
            </a:r>
            <a:endParaRPr lang="en-GB" dirty="0"/>
          </a:p>
        </p:txBody>
      </p:sp>
      <p:sp>
        <p:nvSpPr>
          <p:cNvPr id="1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39552" y="3788595"/>
            <a:ext cx="4248472" cy="36048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 cap="all" baseline="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name</a:t>
            </a:r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39552" y="4149080"/>
            <a:ext cx="4248472" cy="36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job title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6185025"/>
            <a:ext cx="1800200" cy="1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7954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05880" y="188640"/>
            <a:ext cx="8352928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C61F16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95536" y="1484784"/>
            <a:ext cx="8352928" cy="43113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C61F16"/>
              </a:buClr>
              <a:defRPr sz="1800" baseline="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1pPr>
            <a:lvl2pPr>
              <a:buClr>
                <a:srgbClr val="C61F16"/>
              </a:buClr>
              <a:defRPr sz="160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2pPr>
            <a:lvl3pPr>
              <a:defRPr>
                <a:solidFill>
                  <a:srgbClr val="4E515A"/>
                </a:solidFill>
              </a:defRPr>
            </a:lvl3pPr>
            <a:lvl4pPr>
              <a:defRPr>
                <a:solidFill>
                  <a:srgbClr val="4E515A"/>
                </a:solidFill>
              </a:defRPr>
            </a:lvl4pPr>
            <a:lvl5pPr>
              <a:defRPr>
                <a:solidFill>
                  <a:srgbClr val="4E515A"/>
                </a:solidFill>
              </a:defRPr>
            </a:lvl5pPr>
          </a:lstStyle>
          <a:p>
            <a:pPr lvl="0"/>
            <a:r>
              <a:rPr lang="en-US" dirty="0" smtClean="0"/>
              <a:t>Click to edit content bullet point one</a:t>
            </a:r>
          </a:p>
          <a:p>
            <a:pPr lvl="1"/>
            <a:r>
              <a:rPr lang="en-US" dirty="0" smtClean="0"/>
              <a:t>Click to edit content bullet point two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323528" y="6231636"/>
            <a:ext cx="1800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100" dirty="0" smtClean="0">
                <a:solidFill>
                  <a:srgbClr val="C61F16"/>
                </a:solidFill>
                <a:latin typeface="Roboto" pitchFamily="2" charset="0"/>
                <a:ea typeface="Roboto" pitchFamily="2" charset="0"/>
              </a:rPr>
              <a:t>www.earlham.ac.uk</a:t>
            </a:r>
            <a:endParaRPr lang="en-GB" sz="1100" dirty="0">
              <a:solidFill>
                <a:srgbClr val="C61F16"/>
              </a:solidFill>
              <a:latin typeface="Roboto" pitchFamily="2" charset="0"/>
              <a:ea typeface="Roboto" pitchFamily="2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6165304"/>
            <a:ext cx="2088232" cy="394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455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with intro paragraph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05880" y="188640"/>
            <a:ext cx="8352928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C61F16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95536" y="2636912"/>
            <a:ext cx="4104456" cy="34472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FF0000"/>
              </a:buClr>
              <a:defRPr sz="1800" baseline="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1pPr>
            <a:lvl2pPr>
              <a:defRPr sz="160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2pPr>
            <a:lvl3pPr>
              <a:defRPr>
                <a:solidFill>
                  <a:srgbClr val="4E515A"/>
                </a:solidFill>
              </a:defRPr>
            </a:lvl3pPr>
            <a:lvl4pPr>
              <a:defRPr>
                <a:solidFill>
                  <a:srgbClr val="4E515A"/>
                </a:solidFill>
              </a:defRPr>
            </a:lvl4pPr>
            <a:lvl5pPr>
              <a:defRPr>
                <a:solidFill>
                  <a:srgbClr val="4E515A"/>
                </a:solidFill>
              </a:defRPr>
            </a:lvl5pPr>
          </a:lstStyle>
          <a:p>
            <a:pPr lvl="0"/>
            <a:r>
              <a:rPr lang="en-US" dirty="0" smtClean="0"/>
              <a:t>Click to edit content bullet point one</a:t>
            </a:r>
          </a:p>
          <a:p>
            <a:pPr lvl="1"/>
            <a:r>
              <a:rPr lang="en-US" dirty="0" smtClean="0"/>
              <a:t>Click to edit content bullet point two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0" hasCustomPrompt="1"/>
          </p:nvPr>
        </p:nvSpPr>
        <p:spPr>
          <a:xfrm>
            <a:off x="395536" y="1475656"/>
            <a:ext cx="4104456" cy="10801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rgbClr val="FF0000"/>
              </a:buClr>
              <a:buNone/>
              <a:defRPr sz="2400" baseline="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1pPr>
            <a:lvl2pPr>
              <a:defRPr sz="180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2pPr>
            <a:lvl3pPr>
              <a:defRPr>
                <a:solidFill>
                  <a:srgbClr val="4E515A"/>
                </a:solidFill>
              </a:defRPr>
            </a:lvl3pPr>
            <a:lvl4pPr>
              <a:defRPr>
                <a:solidFill>
                  <a:srgbClr val="4E515A"/>
                </a:solidFill>
              </a:defRPr>
            </a:lvl4pPr>
            <a:lvl5pPr>
              <a:defRPr>
                <a:solidFill>
                  <a:srgbClr val="4E515A"/>
                </a:solidFill>
              </a:defRPr>
            </a:lvl5pPr>
          </a:lstStyle>
          <a:p>
            <a:pPr lvl="0"/>
            <a:r>
              <a:rPr lang="en-US" dirty="0" smtClean="0"/>
              <a:t>Click to edit subheading or intro paragraph, this may run to two or three lines.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 hasCustomPrompt="1"/>
          </p:nvPr>
        </p:nvSpPr>
        <p:spPr>
          <a:xfrm>
            <a:off x="4644008" y="1474936"/>
            <a:ext cx="4104705" cy="460923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r>
              <a:rPr lang="en-GB" dirty="0" smtClean="0"/>
              <a:t>Click to insert a chart.</a:t>
            </a:r>
            <a:endParaRPr lang="en-GB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323528" y="6231636"/>
            <a:ext cx="1800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100" dirty="0" smtClean="0">
                <a:solidFill>
                  <a:srgbClr val="C61F16"/>
                </a:solidFill>
                <a:latin typeface="Roboto" pitchFamily="2" charset="0"/>
                <a:ea typeface="Roboto" pitchFamily="2" charset="0"/>
              </a:rPr>
              <a:t>www.earlham.ac.uk</a:t>
            </a:r>
            <a:endParaRPr lang="en-GB" sz="1100" dirty="0">
              <a:solidFill>
                <a:srgbClr val="C61F16"/>
              </a:solidFill>
              <a:latin typeface="Roboto" pitchFamily="2" charset="0"/>
              <a:ea typeface="Roboto" pitchFamily="2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6165304"/>
            <a:ext cx="2088232" cy="394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3276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Full screen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323528" y="6231636"/>
            <a:ext cx="1800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100" dirty="0" smtClean="0">
                <a:solidFill>
                  <a:srgbClr val="C61F16"/>
                </a:solidFill>
                <a:latin typeface="Roboto" pitchFamily="2" charset="0"/>
                <a:ea typeface="Roboto" pitchFamily="2" charset="0"/>
              </a:rPr>
              <a:t>www.earlham.ac.uk</a:t>
            </a:r>
            <a:endParaRPr lang="en-GB" sz="1100" dirty="0">
              <a:solidFill>
                <a:srgbClr val="C61F16"/>
              </a:solidFill>
              <a:latin typeface="Roboto" pitchFamily="2" charset="0"/>
              <a:ea typeface="Roboto" pitchFamily="2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6165304"/>
            <a:ext cx="2088232" cy="394274"/>
          </a:xfrm>
          <a:prstGeom prst="rect">
            <a:avLst/>
          </a:prstGeom>
        </p:spPr>
      </p:pic>
      <p:sp>
        <p:nvSpPr>
          <p:cNvPr id="12" name="Picture Placeholder 11"/>
          <p:cNvSpPr>
            <a:spLocks noGrp="1"/>
          </p:cNvSpPr>
          <p:nvPr>
            <p:ph type="pic" sz="quarter" idx="12" hasCustomPrompt="1"/>
          </p:nvPr>
        </p:nvSpPr>
        <p:spPr>
          <a:xfrm>
            <a:off x="395288" y="332656"/>
            <a:ext cx="8353425" cy="5616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r>
              <a:rPr lang="en-GB" dirty="0" smtClean="0"/>
              <a:t>Click to insert a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97404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Slide - Design 1">
    <p:bg>
      <p:bgPr>
        <a:solidFill>
          <a:srgbClr val="8F31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3766215" y="4326710"/>
            <a:ext cx="1666432" cy="57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6165304"/>
            <a:ext cx="2088232" cy="394273"/>
          </a:xfrm>
          <a:prstGeom prst="rect">
            <a:avLst/>
          </a:prstGeom>
        </p:spPr>
      </p:pic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403350" y="1556792"/>
            <a:ext cx="6337300" cy="2592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54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pPr lvl="0"/>
            <a:r>
              <a:rPr lang="en-US" dirty="0" smtClean="0"/>
              <a:t>Click here to edit your quotation or section heading</a:t>
            </a:r>
          </a:p>
        </p:txBody>
      </p:sp>
    </p:spTree>
    <p:extLst>
      <p:ext uri="{BB962C8B-B14F-4D97-AF65-F5344CB8AC3E}">
        <p14:creationId xmlns:p14="http://schemas.microsoft.com/office/powerpoint/2010/main" val="20836596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Slide - Design 2">
    <p:bg>
      <p:bgPr>
        <a:solidFill>
          <a:srgbClr val="108E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3766215" y="4326710"/>
            <a:ext cx="1666432" cy="57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6165304"/>
            <a:ext cx="2088232" cy="394273"/>
          </a:xfrm>
          <a:prstGeom prst="rect">
            <a:avLst/>
          </a:prstGeom>
        </p:spPr>
      </p:pic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403350" y="1556792"/>
            <a:ext cx="6337300" cy="2592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54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pPr lvl="0"/>
            <a:r>
              <a:rPr lang="en-US" dirty="0" smtClean="0"/>
              <a:t>Click here to edit your quotation or section heading</a:t>
            </a:r>
          </a:p>
        </p:txBody>
      </p:sp>
    </p:spTree>
    <p:extLst>
      <p:ext uri="{BB962C8B-B14F-4D97-AF65-F5344CB8AC3E}">
        <p14:creationId xmlns:p14="http://schemas.microsoft.com/office/powerpoint/2010/main" val="7197137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Slide - Design 3">
    <p:bg>
      <p:bgPr>
        <a:solidFill>
          <a:srgbClr val="54CE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3766215" y="4326710"/>
            <a:ext cx="1666432" cy="57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6165304"/>
            <a:ext cx="2088232" cy="394273"/>
          </a:xfrm>
          <a:prstGeom prst="rect">
            <a:avLst/>
          </a:prstGeom>
        </p:spPr>
      </p:pic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403350" y="1556792"/>
            <a:ext cx="6337300" cy="2592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54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pPr lvl="0"/>
            <a:r>
              <a:rPr lang="en-US" dirty="0" smtClean="0"/>
              <a:t>Click here to edit your quotation or section heading</a:t>
            </a:r>
          </a:p>
        </p:txBody>
      </p:sp>
    </p:spTree>
    <p:extLst>
      <p:ext uri="{BB962C8B-B14F-4D97-AF65-F5344CB8AC3E}">
        <p14:creationId xmlns:p14="http://schemas.microsoft.com/office/powerpoint/2010/main" val="10068012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Slide - Design 4">
    <p:bg>
      <p:bgPr>
        <a:solidFill>
          <a:srgbClr val="2ECE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3766215" y="4326710"/>
            <a:ext cx="1666432" cy="57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6165304"/>
            <a:ext cx="2088232" cy="394273"/>
          </a:xfrm>
          <a:prstGeom prst="rect">
            <a:avLst/>
          </a:prstGeom>
        </p:spPr>
      </p:pic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403350" y="1556792"/>
            <a:ext cx="6337300" cy="2592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54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pPr lvl="0"/>
            <a:r>
              <a:rPr lang="en-US" dirty="0" smtClean="0"/>
              <a:t>Click here to edit your quotation or section heading</a:t>
            </a:r>
          </a:p>
        </p:txBody>
      </p:sp>
    </p:spTree>
    <p:extLst>
      <p:ext uri="{BB962C8B-B14F-4D97-AF65-F5344CB8AC3E}">
        <p14:creationId xmlns:p14="http://schemas.microsoft.com/office/powerpoint/2010/main" val="38695628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Slide - Design 5">
    <p:bg>
      <p:bgPr>
        <a:solidFill>
          <a:srgbClr val="3156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3766215" y="4326710"/>
            <a:ext cx="1666432" cy="57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6165304"/>
            <a:ext cx="2088232" cy="394273"/>
          </a:xfrm>
          <a:prstGeom prst="rect">
            <a:avLst/>
          </a:prstGeom>
        </p:spPr>
      </p:pic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403350" y="1556792"/>
            <a:ext cx="6337300" cy="2592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54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pPr lvl="0"/>
            <a:r>
              <a:rPr lang="en-US" dirty="0" smtClean="0"/>
              <a:t>Click here to edit your quotation or section heading</a:t>
            </a:r>
          </a:p>
        </p:txBody>
      </p:sp>
    </p:spTree>
    <p:extLst>
      <p:ext uri="{BB962C8B-B14F-4D97-AF65-F5344CB8AC3E}">
        <p14:creationId xmlns:p14="http://schemas.microsoft.com/office/powerpoint/2010/main" val="42375974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use Holding Slide - Design 1">
    <p:bg>
      <p:bgPr>
        <a:solidFill>
          <a:srgbClr val="C61F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0941" y="2641090"/>
            <a:ext cx="3182118" cy="1575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9638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use Holding Slide - Design 2">
    <p:bg>
      <p:bgPr>
        <a:solidFill>
          <a:srgbClr val="4E51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0941" y="2641090"/>
            <a:ext cx="3182118" cy="1575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8365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esign 2">
    <p:bg>
      <p:bgPr>
        <a:solidFill>
          <a:srgbClr val="4E51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668" y="5299052"/>
            <a:ext cx="2266824" cy="1122556"/>
          </a:xfrm>
          <a:prstGeom prst="rect">
            <a:avLst/>
          </a:prstGeom>
        </p:spPr>
      </p:pic>
      <p:sp>
        <p:nvSpPr>
          <p:cNvPr id="28" name="Title 1"/>
          <p:cNvSpPr>
            <a:spLocks noGrp="1"/>
          </p:cNvSpPr>
          <p:nvPr>
            <p:ph type="ctrTitle" hasCustomPrompt="1"/>
          </p:nvPr>
        </p:nvSpPr>
        <p:spPr>
          <a:xfrm>
            <a:off x="539552" y="1268315"/>
            <a:ext cx="6048672" cy="1296144"/>
          </a:xfrm>
          <a:prstGeom prst="rect">
            <a:avLst/>
          </a:prstGeom>
        </p:spPr>
        <p:txBody>
          <a:bodyPr/>
          <a:lstStyle>
            <a:lvl1pPr algn="l">
              <a:defRPr sz="36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here to edit your presentation title</a:t>
            </a:r>
            <a:endParaRPr lang="en-GB" dirty="0"/>
          </a:p>
        </p:txBody>
      </p:sp>
      <p:sp>
        <p:nvSpPr>
          <p:cNvPr id="2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9552" y="2636467"/>
            <a:ext cx="4248472" cy="8640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here to edit your subheading</a:t>
            </a:r>
            <a:endParaRPr lang="en-GB" dirty="0"/>
          </a:p>
        </p:txBody>
      </p:sp>
      <p:sp>
        <p:nvSpPr>
          <p:cNvPr id="3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39552" y="3788595"/>
            <a:ext cx="4248472" cy="36048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 cap="all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name</a:t>
            </a:r>
          </a:p>
        </p:txBody>
      </p:sp>
      <p:sp>
        <p:nvSpPr>
          <p:cNvPr id="3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39552" y="4149080"/>
            <a:ext cx="4248472" cy="36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job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1" y="6185025"/>
            <a:ext cx="1800198" cy="1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0823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Design 1">
    <p:bg>
      <p:bgPr>
        <a:solidFill>
          <a:srgbClr val="C61F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39552" y="3789039"/>
            <a:ext cx="4248472" cy="28803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job title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539552" y="4148634"/>
            <a:ext cx="4248472" cy="28847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email address and </a:t>
            </a:r>
            <a:r>
              <a:rPr lang="en-US" dirty="0" err="1" smtClean="0"/>
              <a:t>tel</a:t>
            </a:r>
            <a:r>
              <a:rPr lang="en-US" dirty="0" smtClean="0"/>
              <a:t> number</a:t>
            </a:r>
          </a:p>
        </p:txBody>
      </p:sp>
      <p:sp>
        <p:nvSpPr>
          <p:cNvPr id="2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39552" y="3356992"/>
            <a:ext cx="4248472" cy="36048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 cap="all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name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539552" y="4509120"/>
            <a:ext cx="4248472" cy="2880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@</a:t>
            </a:r>
            <a:r>
              <a:rPr lang="en-US" dirty="0" err="1" smtClean="0"/>
              <a:t>accountname</a:t>
            </a:r>
            <a:endParaRPr lang="en-US" dirty="0" smtClean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668" y="5299052"/>
            <a:ext cx="2266824" cy="1122556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539552" y="5642664"/>
            <a:ext cx="5400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Earlham Institute, Norwich Research Park, Norwich, Norfolk, NR4 7UZ,</a:t>
            </a:r>
            <a:r>
              <a:rPr lang="en-GB" sz="1200" baseline="0" dirty="0" smtClean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en-GB" sz="1200" dirty="0" smtClean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UK</a:t>
            </a:r>
            <a:br>
              <a:rPr lang="en-GB" sz="1200" dirty="0" smtClean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</a:br>
            <a:r>
              <a:rPr lang="en-GB" sz="1200" dirty="0" smtClean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www.earlham.ac.uk</a:t>
            </a:r>
          </a:p>
          <a:p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20" y="6093296"/>
            <a:ext cx="2970076" cy="4132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973" y="5149341"/>
            <a:ext cx="2116827" cy="230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7571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esign 3">
    <p:bg>
      <p:bgPr>
        <a:solidFill>
          <a:srgbClr val="C61F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668" y="5299052"/>
            <a:ext cx="2266824" cy="1122556"/>
          </a:xfrm>
          <a:prstGeom prst="rect">
            <a:avLst/>
          </a:prstGeom>
        </p:spPr>
      </p:pic>
      <p:sp>
        <p:nvSpPr>
          <p:cNvPr id="28" name="Title 1"/>
          <p:cNvSpPr>
            <a:spLocks noGrp="1"/>
          </p:cNvSpPr>
          <p:nvPr>
            <p:ph type="ctrTitle" hasCustomPrompt="1"/>
          </p:nvPr>
        </p:nvSpPr>
        <p:spPr>
          <a:xfrm>
            <a:off x="539552" y="1268315"/>
            <a:ext cx="6048672" cy="1296144"/>
          </a:xfrm>
          <a:prstGeom prst="rect">
            <a:avLst/>
          </a:prstGeom>
        </p:spPr>
        <p:txBody>
          <a:bodyPr/>
          <a:lstStyle>
            <a:lvl1pPr algn="l">
              <a:defRPr sz="36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here to edit your presentation title</a:t>
            </a:r>
            <a:endParaRPr lang="en-GB" dirty="0"/>
          </a:p>
        </p:txBody>
      </p:sp>
      <p:sp>
        <p:nvSpPr>
          <p:cNvPr id="2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9552" y="2636467"/>
            <a:ext cx="4248472" cy="8640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here to edit your subheading</a:t>
            </a:r>
            <a:endParaRPr lang="en-GB" dirty="0"/>
          </a:p>
        </p:txBody>
      </p:sp>
      <p:sp>
        <p:nvSpPr>
          <p:cNvPr id="3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39552" y="3788595"/>
            <a:ext cx="4248472" cy="36048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 cap="all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name</a:t>
            </a:r>
          </a:p>
        </p:txBody>
      </p:sp>
      <p:sp>
        <p:nvSpPr>
          <p:cNvPr id="3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39552" y="4149080"/>
            <a:ext cx="4248472" cy="36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job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1" y="6185025"/>
            <a:ext cx="1800198" cy="1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1015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esign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0"/>
            <a:ext cx="9180512" cy="6858000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ctrTitle" hasCustomPrompt="1"/>
          </p:nvPr>
        </p:nvSpPr>
        <p:spPr>
          <a:xfrm>
            <a:off x="539552" y="1268315"/>
            <a:ext cx="6048672" cy="1296144"/>
          </a:xfrm>
          <a:prstGeom prst="rect">
            <a:avLst/>
          </a:prstGeom>
        </p:spPr>
        <p:txBody>
          <a:bodyPr/>
          <a:lstStyle>
            <a:lvl1pPr algn="l">
              <a:defRPr sz="36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here to edit your presentation title</a:t>
            </a:r>
            <a:endParaRPr lang="en-GB" dirty="0"/>
          </a:p>
        </p:txBody>
      </p:sp>
      <p:sp>
        <p:nvSpPr>
          <p:cNvPr id="2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9552" y="2636467"/>
            <a:ext cx="4248472" cy="8640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here to edit your subheading</a:t>
            </a:r>
            <a:endParaRPr lang="en-GB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39552" y="3788595"/>
            <a:ext cx="4248472" cy="36048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 cap="all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name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39552" y="4149080"/>
            <a:ext cx="4248472" cy="36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job title</a:t>
            </a: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668" y="5299052"/>
            <a:ext cx="2266824" cy="11225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1" y="6185025"/>
            <a:ext cx="1800198" cy="1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963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esign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73" y="0"/>
            <a:ext cx="9144000" cy="6858000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ctrTitle" hasCustomPrompt="1"/>
          </p:nvPr>
        </p:nvSpPr>
        <p:spPr>
          <a:xfrm>
            <a:off x="539552" y="1268315"/>
            <a:ext cx="6048672" cy="1296144"/>
          </a:xfrm>
          <a:prstGeom prst="rect">
            <a:avLst/>
          </a:prstGeom>
        </p:spPr>
        <p:txBody>
          <a:bodyPr/>
          <a:lstStyle>
            <a:lvl1pPr algn="l">
              <a:defRPr sz="36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here to edit your presentation title</a:t>
            </a:r>
            <a:endParaRPr lang="en-GB" dirty="0"/>
          </a:p>
        </p:txBody>
      </p:sp>
      <p:sp>
        <p:nvSpPr>
          <p:cNvPr id="2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9552" y="2636467"/>
            <a:ext cx="4248472" cy="8640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here to edit your subheading</a:t>
            </a:r>
            <a:endParaRPr lang="en-GB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39552" y="3788595"/>
            <a:ext cx="4248472" cy="36048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 cap="all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name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39552" y="4149080"/>
            <a:ext cx="4248472" cy="36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job title</a:t>
            </a: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668" y="5299052"/>
            <a:ext cx="2266824" cy="11225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1" y="6185025"/>
            <a:ext cx="1800198" cy="1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1274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esign 6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46" y="0"/>
            <a:ext cx="9161746" cy="6858000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ctrTitle" hasCustomPrompt="1"/>
          </p:nvPr>
        </p:nvSpPr>
        <p:spPr>
          <a:xfrm>
            <a:off x="539552" y="1268315"/>
            <a:ext cx="6048672" cy="1296144"/>
          </a:xfrm>
          <a:prstGeom prst="rect">
            <a:avLst/>
          </a:prstGeom>
        </p:spPr>
        <p:txBody>
          <a:bodyPr/>
          <a:lstStyle>
            <a:lvl1pPr algn="l">
              <a:defRPr sz="36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here to edit your presentation title</a:t>
            </a:r>
            <a:endParaRPr lang="en-GB" dirty="0"/>
          </a:p>
        </p:txBody>
      </p:sp>
      <p:sp>
        <p:nvSpPr>
          <p:cNvPr id="2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9552" y="2636467"/>
            <a:ext cx="4248472" cy="8640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here to edit your subheading</a:t>
            </a:r>
            <a:endParaRPr lang="en-GB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39552" y="3788595"/>
            <a:ext cx="4248472" cy="36048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 cap="all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name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39552" y="4149080"/>
            <a:ext cx="4248472" cy="36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job title</a:t>
            </a: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208" y="5299052"/>
            <a:ext cx="2266824" cy="11225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1" y="6185025"/>
            <a:ext cx="1800198" cy="196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963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esign 7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46" y="0"/>
            <a:ext cx="9161746" cy="6858000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ctrTitle" hasCustomPrompt="1"/>
          </p:nvPr>
        </p:nvSpPr>
        <p:spPr>
          <a:xfrm>
            <a:off x="539552" y="1268315"/>
            <a:ext cx="6048672" cy="1296144"/>
          </a:xfrm>
          <a:prstGeom prst="rect">
            <a:avLst/>
          </a:prstGeom>
        </p:spPr>
        <p:txBody>
          <a:bodyPr/>
          <a:lstStyle>
            <a:lvl1pPr algn="l">
              <a:defRPr sz="36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here to edit your presentation title</a:t>
            </a:r>
            <a:endParaRPr lang="en-GB" dirty="0"/>
          </a:p>
        </p:txBody>
      </p:sp>
      <p:sp>
        <p:nvSpPr>
          <p:cNvPr id="2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9552" y="2636467"/>
            <a:ext cx="4248472" cy="8640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here to edit your subheading</a:t>
            </a:r>
            <a:endParaRPr lang="en-GB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39552" y="3788595"/>
            <a:ext cx="4248472" cy="36048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 cap="all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name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39552" y="4149080"/>
            <a:ext cx="4248472" cy="36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job title</a:t>
            </a: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668" y="5299052"/>
            <a:ext cx="2266824" cy="11225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1" y="6185025"/>
            <a:ext cx="1800198" cy="1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233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esign 8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73" y="0"/>
            <a:ext cx="9144000" cy="6858000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ctrTitle" hasCustomPrompt="1"/>
          </p:nvPr>
        </p:nvSpPr>
        <p:spPr>
          <a:xfrm>
            <a:off x="539552" y="1268315"/>
            <a:ext cx="6048672" cy="1296144"/>
          </a:xfrm>
          <a:prstGeom prst="rect">
            <a:avLst/>
          </a:prstGeom>
        </p:spPr>
        <p:txBody>
          <a:bodyPr/>
          <a:lstStyle>
            <a:lvl1pPr algn="l">
              <a:defRPr sz="36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here to edit your presentation title</a:t>
            </a:r>
            <a:endParaRPr lang="en-GB" dirty="0"/>
          </a:p>
        </p:txBody>
      </p:sp>
      <p:sp>
        <p:nvSpPr>
          <p:cNvPr id="2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9552" y="2636467"/>
            <a:ext cx="4248472" cy="8640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here to edit your subheading</a:t>
            </a:r>
            <a:endParaRPr lang="en-GB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39552" y="3788595"/>
            <a:ext cx="4248472" cy="36048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 cap="all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name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39552" y="4149080"/>
            <a:ext cx="4248472" cy="36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job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208" y="5299052"/>
            <a:ext cx="2267744" cy="112255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1" y="6185025"/>
            <a:ext cx="1800198" cy="1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0706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with intro 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05880" y="188640"/>
            <a:ext cx="8352928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C61F16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95536" y="2627784"/>
            <a:ext cx="8352928" cy="31683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C61F16"/>
              </a:buClr>
              <a:defRPr sz="1800" baseline="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1pPr>
            <a:lvl2pPr>
              <a:buClr>
                <a:srgbClr val="C61F16"/>
              </a:buClr>
              <a:defRPr sz="160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2pPr>
            <a:lvl3pPr>
              <a:defRPr>
                <a:solidFill>
                  <a:srgbClr val="4E515A"/>
                </a:solidFill>
              </a:defRPr>
            </a:lvl3pPr>
            <a:lvl4pPr>
              <a:defRPr>
                <a:solidFill>
                  <a:srgbClr val="4E515A"/>
                </a:solidFill>
              </a:defRPr>
            </a:lvl4pPr>
            <a:lvl5pPr>
              <a:defRPr>
                <a:solidFill>
                  <a:srgbClr val="4E515A"/>
                </a:solidFill>
              </a:defRPr>
            </a:lvl5pPr>
          </a:lstStyle>
          <a:p>
            <a:pPr lvl="0"/>
            <a:r>
              <a:rPr lang="en-US" dirty="0" smtClean="0"/>
              <a:t>Click to edit content bullet point one</a:t>
            </a:r>
          </a:p>
          <a:p>
            <a:pPr lvl="1"/>
            <a:r>
              <a:rPr lang="en-US" dirty="0" smtClean="0"/>
              <a:t>Click to edit content bullet point two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0" hasCustomPrompt="1"/>
          </p:nvPr>
        </p:nvSpPr>
        <p:spPr>
          <a:xfrm>
            <a:off x="395536" y="1475656"/>
            <a:ext cx="8352928" cy="10801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rgbClr val="FF0000"/>
              </a:buClr>
              <a:buNone/>
              <a:defRPr sz="2400" baseline="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1pPr>
            <a:lvl2pPr>
              <a:defRPr sz="180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2pPr>
            <a:lvl3pPr>
              <a:defRPr>
                <a:solidFill>
                  <a:srgbClr val="4E515A"/>
                </a:solidFill>
              </a:defRPr>
            </a:lvl3pPr>
            <a:lvl4pPr>
              <a:defRPr>
                <a:solidFill>
                  <a:srgbClr val="4E515A"/>
                </a:solidFill>
              </a:defRPr>
            </a:lvl4pPr>
            <a:lvl5pPr>
              <a:defRPr>
                <a:solidFill>
                  <a:srgbClr val="4E515A"/>
                </a:solidFill>
              </a:defRPr>
            </a:lvl5pPr>
          </a:lstStyle>
          <a:p>
            <a:pPr lvl="0"/>
            <a:r>
              <a:rPr lang="en-US" dirty="0" smtClean="0"/>
              <a:t>Click to edit subheading or intro paragraph, this may run to two or three lines.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323528" y="6231636"/>
            <a:ext cx="1800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100" dirty="0" smtClean="0">
                <a:solidFill>
                  <a:srgbClr val="C61F16"/>
                </a:solidFill>
                <a:latin typeface="Roboto" pitchFamily="2" charset="0"/>
                <a:ea typeface="Roboto" pitchFamily="2" charset="0"/>
              </a:rPr>
              <a:t>www.earlham.ac.uk</a:t>
            </a:r>
            <a:endParaRPr lang="en-GB" sz="1100" dirty="0">
              <a:solidFill>
                <a:srgbClr val="C61F16"/>
              </a:solidFill>
              <a:latin typeface="Roboto" pitchFamily="2" charset="0"/>
              <a:ea typeface="Roboto" pitchFamily="2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6165304"/>
            <a:ext cx="2088232" cy="394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9600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1178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60" r:id="rId3"/>
    <p:sldLayoutId id="2147483662" r:id="rId4"/>
    <p:sldLayoutId id="2147483674" r:id="rId5"/>
    <p:sldLayoutId id="2147483675" r:id="rId6"/>
    <p:sldLayoutId id="2147483676" r:id="rId7"/>
    <p:sldLayoutId id="2147483677" r:id="rId8"/>
    <p:sldLayoutId id="2147483671" r:id="rId9"/>
    <p:sldLayoutId id="2147483678" r:id="rId10"/>
    <p:sldLayoutId id="2147483673" r:id="rId11"/>
    <p:sldLayoutId id="2147483663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51" r:id="rId18"/>
    <p:sldLayoutId id="2147483664" r:id="rId19"/>
    <p:sldLayoutId id="2147483672" r:id="rId20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Relationship Id="rId3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Relationship Id="rId3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Relationship Id="rId3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hyperlink" Target="http://opendata.earlham.ac.uk/Triticum_aestivum/TGAC/v1/annotation/" TargetMode="External"/><Relationship Id="rId3" Type="http://schemas.openxmlformats.org/officeDocument/2006/relationships/hyperlink" Target="http://plants.ensembl.org/Triticum_aestivum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Improving wheat gene annotation</a:t>
            </a:r>
            <a:r>
              <a:rPr lang="en-GB" dirty="0" smtClean="0"/>
              <a:t> 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39552" y="2579785"/>
            <a:ext cx="4248472" cy="360485"/>
          </a:xfrm>
        </p:spPr>
        <p:txBody>
          <a:bodyPr>
            <a:noAutofit/>
          </a:bodyPr>
          <a:lstStyle/>
          <a:p>
            <a:r>
              <a:rPr lang="en-GB" sz="1800" dirty="0" smtClean="0"/>
              <a:t>David </a:t>
            </a:r>
            <a:r>
              <a:rPr lang="en-GB" sz="1800" dirty="0" err="1" smtClean="0"/>
              <a:t>Swarbreck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1235685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Gene confidence </a:t>
            </a:r>
            <a:r>
              <a:rPr lang="en-GB" dirty="0"/>
              <a:t>assignment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2348880"/>
            <a:ext cx="8352928" cy="34472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b="1" dirty="0" smtClean="0"/>
              <a:t>Protein Ranking</a:t>
            </a:r>
          </a:p>
          <a:p>
            <a:r>
              <a:rPr lang="en-GB" sz="2000" dirty="0"/>
              <a:t>Based on BLAST alignment </a:t>
            </a:r>
            <a:r>
              <a:rPr lang="en-GB" sz="2000" dirty="0" smtClean="0"/>
              <a:t>(</a:t>
            </a:r>
            <a:r>
              <a:rPr lang="en-GB" sz="2000" dirty="0" err="1" smtClean="0"/>
              <a:t>UniProt</a:t>
            </a:r>
            <a:r>
              <a:rPr lang="en-GB" sz="2000" dirty="0" smtClean="0"/>
              <a:t> and </a:t>
            </a:r>
            <a:r>
              <a:rPr lang="en-GB" sz="2000" i="1" dirty="0" err="1" smtClean="0"/>
              <a:t>Brachypodium</a:t>
            </a:r>
            <a:r>
              <a:rPr lang="en-GB" sz="2000" i="1" dirty="0" smtClean="0"/>
              <a:t> </a:t>
            </a:r>
            <a:r>
              <a:rPr lang="en-GB" sz="2000" i="1" dirty="0" err="1"/>
              <a:t>distachyon</a:t>
            </a:r>
            <a:r>
              <a:rPr lang="en-GB" sz="2000" dirty="0"/>
              <a:t>, </a:t>
            </a:r>
            <a:r>
              <a:rPr lang="en-GB" sz="2000" i="1" dirty="0" err="1"/>
              <a:t>Oryza</a:t>
            </a:r>
            <a:r>
              <a:rPr lang="en-GB" sz="2000" i="1" dirty="0"/>
              <a:t> saliva</a:t>
            </a:r>
            <a:r>
              <a:rPr lang="en-GB" sz="2000" dirty="0"/>
              <a:t>, </a:t>
            </a:r>
            <a:r>
              <a:rPr lang="en-GB" sz="2000" i="1" dirty="0" err="1"/>
              <a:t>Zea</a:t>
            </a:r>
            <a:r>
              <a:rPr lang="en-GB" sz="2000" i="1" dirty="0"/>
              <a:t> mays</a:t>
            </a:r>
            <a:r>
              <a:rPr lang="en-GB" sz="2000" dirty="0"/>
              <a:t>, </a:t>
            </a:r>
            <a:r>
              <a:rPr lang="en-GB" sz="2000" i="1" dirty="0" err="1"/>
              <a:t>Sorgum</a:t>
            </a:r>
            <a:r>
              <a:rPr lang="en-GB" sz="2000" i="1" dirty="0"/>
              <a:t> bicolour</a:t>
            </a:r>
            <a:r>
              <a:rPr lang="en-GB" sz="2000" dirty="0"/>
              <a:t>, </a:t>
            </a:r>
            <a:r>
              <a:rPr lang="en-GB" sz="2000" i="1" dirty="0" err="1"/>
              <a:t>Setaria</a:t>
            </a:r>
            <a:r>
              <a:rPr lang="en-GB" sz="2000" i="1" dirty="0"/>
              <a:t> italic</a:t>
            </a:r>
            <a:r>
              <a:rPr lang="en-GB" sz="2000" dirty="0"/>
              <a:t> and </a:t>
            </a:r>
            <a:r>
              <a:rPr lang="en-GB" sz="2000" i="1" dirty="0"/>
              <a:t>Arabidopsis </a:t>
            </a:r>
            <a:r>
              <a:rPr lang="en-GB" sz="2000" i="1" dirty="0" smtClean="0"/>
              <a:t>thaliana</a:t>
            </a:r>
            <a:r>
              <a:rPr lang="en-GB" sz="2000" dirty="0" smtClean="0"/>
              <a:t> proteins).</a:t>
            </a:r>
          </a:p>
          <a:p>
            <a:pPr lvl="1"/>
            <a:r>
              <a:rPr lang="en-GB" sz="2000" dirty="0" smtClean="0"/>
              <a:t>P1 </a:t>
            </a:r>
            <a:r>
              <a:rPr lang="en-GB" sz="2000" dirty="0"/>
              <a:t>= Classed as full length based on </a:t>
            </a:r>
            <a:r>
              <a:rPr lang="en-GB" sz="2000" dirty="0" err="1"/>
              <a:t>UniProt</a:t>
            </a:r>
            <a:r>
              <a:rPr lang="en-GB" sz="2000" dirty="0"/>
              <a:t> BLAST or greater than 80% coverage of a reference </a:t>
            </a:r>
            <a:r>
              <a:rPr lang="en-GB" sz="2000" dirty="0" smtClean="0"/>
              <a:t>protein.</a:t>
            </a:r>
          </a:p>
          <a:p>
            <a:pPr lvl="1"/>
            <a:r>
              <a:rPr lang="en-GB" sz="2000" dirty="0" smtClean="0"/>
              <a:t>P2 </a:t>
            </a:r>
            <a:r>
              <a:rPr lang="en-GB" sz="2000" dirty="0"/>
              <a:t>= &gt;= 60% coverage</a:t>
            </a:r>
            <a:br>
              <a:rPr lang="en-GB" sz="2000" dirty="0"/>
            </a:br>
            <a:r>
              <a:rPr lang="en-GB" sz="2000" dirty="0" smtClean="0"/>
              <a:t>P3 </a:t>
            </a:r>
            <a:r>
              <a:rPr lang="en-GB" sz="2000" dirty="0"/>
              <a:t>= 30 – 60% coverage </a:t>
            </a:r>
          </a:p>
          <a:p>
            <a:pPr lvl="1"/>
            <a:r>
              <a:rPr lang="en-GB" sz="2000" dirty="0" smtClean="0"/>
              <a:t>P4 </a:t>
            </a:r>
            <a:r>
              <a:rPr lang="en-GB" sz="2000" dirty="0"/>
              <a:t>= 0 – 30% coverage </a:t>
            </a:r>
          </a:p>
          <a:p>
            <a:pPr lvl="1"/>
            <a:r>
              <a:rPr lang="en-GB" sz="2000" dirty="0" smtClean="0"/>
              <a:t>P5 </a:t>
            </a:r>
            <a:r>
              <a:rPr lang="en-GB" sz="2000" dirty="0"/>
              <a:t>= no coverage </a:t>
            </a:r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395536" y="1052736"/>
            <a:ext cx="8352928" cy="1080120"/>
          </a:xfrm>
        </p:spPr>
        <p:txBody>
          <a:bodyPr>
            <a:noAutofit/>
          </a:bodyPr>
          <a:lstStyle/>
          <a:p>
            <a:r>
              <a:rPr lang="en-GB" sz="2000" dirty="0" smtClean="0"/>
              <a:t>Each transcript is assigned a confidence rank based on:</a:t>
            </a:r>
          </a:p>
          <a:p>
            <a:pPr marL="1085850" lvl="1" indent="-342900">
              <a:buFont typeface="Arial" charset="0"/>
              <a:buChar char="•"/>
            </a:pPr>
            <a:r>
              <a:rPr lang="en-GB" sz="2000" dirty="0" smtClean="0"/>
              <a:t>Cross species protein homology (protein ranking)</a:t>
            </a:r>
          </a:p>
          <a:p>
            <a:pPr marL="1085850" lvl="1" indent="-342900">
              <a:buFont typeface="Arial" charset="0"/>
              <a:buChar char="•"/>
            </a:pPr>
            <a:r>
              <a:rPr lang="en-GB" sz="2000" dirty="0" smtClean="0"/>
              <a:t>W</a:t>
            </a:r>
            <a:r>
              <a:rPr lang="en-GB" sz="2000" dirty="0" smtClean="0"/>
              <a:t>heat transcript support (transcript ranking)</a:t>
            </a:r>
          </a:p>
        </p:txBody>
      </p:sp>
    </p:spTree>
    <p:extLst>
      <p:ext uri="{BB962C8B-B14F-4D97-AF65-F5344CB8AC3E}">
        <p14:creationId xmlns:p14="http://schemas.microsoft.com/office/powerpoint/2010/main" val="1769907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 </a:t>
            </a:r>
            <a:r>
              <a:rPr lang="en-GB" dirty="0" smtClean="0"/>
              <a:t>confidence </a:t>
            </a:r>
            <a:r>
              <a:rPr lang="en-GB" dirty="0"/>
              <a:t>assignment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000" b="1" dirty="0" smtClean="0"/>
              <a:t>Transcript Ranking</a:t>
            </a:r>
          </a:p>
          <a:p>
            <a:r>
              <a:rPr lang="en-GB" sz="2000" dirty="0"/>
              <a:t>Based on support from the </a:t>
            </a:r>
            <a:r>
              <a:rPr lang="fi-FI" sz="2000" dirty="0" smtClean="0"/>
              <a:t>11 </a:t>
            </a:r>
            <a:r>
              <a:rPr lang="fi-FI" sz="2000" dirty="0" err="1" smtClean="0"/>
              <a:t>million</a:t>
            </a:r>
            <a:r>
              <a:rPr lang="en-GB" sz="2000" dirty="0" smtClean="0"/>
              <a:t> </a:t>
            </a:r>
            <a:r>
              <a:rPr lang="en-GB" sz="2000" dirty="0" err="1"/>
              <a:t>illumina</a:t>
            </a:r>
            <a:r>
              <a:rPr lang="en-GB" sz="2000" dirty="0"/>
              <a:t> transcripts and </a:t>
            </a:r>
            <a:r>
              <a:rPr lang="uk-UA" sz="2000" dirty="0"/>
              <a:t>1,330,372</a:t>
            </a:r>
            <a:r>
              <a:rPr lang="en-GB" sz="2000" dirty="0" smtClean="0"/>
              <a:t> </a:t>
            </a:r>
            <a:r>
              <a:rPr lang="en-GB" sz="2000" dirty="0"/>
              <a:t>high quality aligned </a:t>
            </a:r>
            <a:r>
              <a:rPr lang="en-GB" sz="2000" dirty="0" err="1"/>
              <a:t>PacBio</a:t>
            </a:r>
            <a:r>
              <a:rPr lang="en-GB" sz="2000" dirty="0"/>
              <a:t> </a:t>
            </a:r>
            <a:r>
              <a:rPr lang="en-GB" sz="2000" dirty="0" smtClean="0"/>
              <a:t>transcripts.</a:t>
            </a:r>
            <a:endParaRPr lang="en-GB" sz="2000" dirty="0"/>
          </a:p>
          <a:p>
            <a:pPr lvl="1"/>
            <a:r>
              <a:rPr lang="en-GB" sz="2000" dirty="0" smtClean="0"/>
              <a:t>T1 </a:t>
            </a:r>
            <a:r>
              <a:rPr lang="en-GB" sz="2000" dirty="0"/>
              <a:t>= full support from </a:t>
            </a:r>
            <a:r>
              <a:rPr lang="en-GB" sz="2000" dirty="0" err="1"/>
              <a:t>PacBio</a:t>
            </a:r>
            <a:r>
              <a:rPr lang="en-GB" sz="2000" dirty="0"/>
              <a:t> </a:t>
            </a:r>
            <a:r>
              <a:rPr lang="en-GB" sz="2000" dirty="0" smtClean="0"/>
              <a:t>transcript </a:t>
            </a:r>
            <a:r>
              <a:rPr lang="en-GB" sz="2000" dirty="0"/>
              <a:t>or </a:t>
            </a:r>
            <a:r>
              <a:rPr lang="en-GB" sz="2000" dirty="0" err="1"/>
              <a:t>riken</a:t>
            </a:r>
            <a:r>
              <a:rPr lang="en-GB" sz="2000" dirty="0"/>
              <a:t> cDNA </a:t>
            </a:r>
          </a:p>
          <a:p>
            <a:pPr lvl="1"/>
            <a:r>
              <a:rPr lang="en-GB" sz="2000" dirty="0" smtClean="0"/>
              <a:t>T2 </a:t>
            </a:r>
            <a:r>
              <a:rPr lang="en-GB" sz="2000" dirty="0"/>
              <a:t>= full support from </a:t>
            </a:r>
            <a:r>
              <a:rPr lang="en-GB" sz="2000" dirty="0" err="1"/>
              <a:t>illumina</a:t>
            </a:r>
            <a:r>
              <a:rPr lang="en-GB" sz="2000" dirty="0"/>
              <a:t> transcript assembly </a:t>
            </a:r>
          </a:p>
          <a:p>
            <a:pPr lvl="1"/>
            <a:r>
              <a:rPr lang="en-GB" sz="2000" dirty="0" smtClean="0"/>
              <a:t>T3 </a:t>
            </a:r>
            <a:r>
              <a:rPr lang="en-GB" sz="2000" dirty="0"/>
              <a:t>= </a:t>
            </a:r>
            <a:r>
              <a:rPr lang="en-GB" sz="2000" dirty="0" smtClean="0"/>
              <a:t>Annotation edit distance (AED) </a:t>
            </a:r>
            <a:r>
              <a:rPr lang="en-GB" sz="2000" dirty="0"/>
              <a:t>&lt; 0.5</a:t>
            </a:r>
            <a:br>
              <a:rPr lang="en-GB" sz="2000" dirty="0"/>
            </a:br>
            <a:r>
              <a:rPr lang="en-GB" sz="2000" dirty="0" smtClean="0"/>
              <a:t>T4 </a:t>
            </a:r>
            <a:r>
              <a:rPr lang="en-GB" sz="2000" dirty="0"/>
              <a:t>= AED 0.5 - 1 </a:t>
            </a:r>
          </a:p>
          <a:p>
            <a:pPr lvl="1"/>
            <a:r>
              <a:rPr lang="en-GB" sz="2000" dirty="0" smtClean="0"/>
              <a:t>T5 </a:t>
            </a:r>
            <a:r>
              <a:rPr lang="en-GB" sz="2000" dirty="0"/>
              <a:t>= no support </a:t>
            </a:r>
          </a:p>
          <a:p>
            <a:endParaRPr lang="en-GB" dirty="0"/>
          </a:p>
        </p:txBody>
      </p:sp>
      <p:sp>
        <p:nvSpPr>
          <p:cNvPr id="6" name="Content Placeholder 3"/>
          <p:cNvSpPr>
            <a:spLocks noGrp="1"/>
          </p:cNvSpPr>
          <p:nvPr>
            <p:ph idx="10"/>
          </p:nvPr>
        </p:nvSpPr>
        <p:spPr>
          <a:xfrm>
            <a:off x="395536" y="1052736"/>
            <a:ext cx="8352928" cy="1080120"/>
          </a:xfrm>
        </p:spPr>
        <p:txBody>
          <a:bodyPr>
            <a:noAutofit/>
          </a:bodyPr>
          <a:lstStyle/>
          <a:p>
            <a:r>
              <a:rPr lang="en-GB" sz="2000" dirty="0" smtClean="0"/>
              <a:t>Each transcript is assigned a confidence rank based on:</a:t>
            </a:r>
          </a:p>
          <a:p>
            <a:pPr marL="1085850" lvl="1" indent="-342900">
              <a:buFont typeface="Arial" charset="0"/>
              <a:buChar char="•"/>
            </a:pPr>
            <a:r>
              <a:rPr lang="en-GB" sz="2000" dirty="0" smtClean="0"/>
              <a:t>Cross species protein homology (protein ranking)</a:t>
            </a:r>
          </a:p>
          <a:p>
            <a:pPr marL="1085850" lvl="1" indent="-342900">
              <a:buFont typeface="Arial" charset="0"/>
              <a:buChar char="•"/>
            </a:pPr>
            <a:r>
              <a:rPr lang="en-GB" sz="2000" dirty="0" smtClean="0"/>
              <a:t>W</a:t>
            </a:r>
            <a:r>
              <a:rPr lang="en-GB" sz="2000" dirty="0" smtClean="0"/>
              <a:t>heat transcript support (transcript ranking)</a:t>
            </a:r>
          </a:p>
        </p:txBody>
      </p:sp>
    </p:spTree>
    <p:extLst>
      <p:ext uri="{BB962C8B-B14F-4D97-AF65-F5344CB8AC3E}">
        <p14:creationId xmlns:p14="http://schemas.microsoft.com/office/powerpoint/2010/main" val="1643202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 classification and confidence assignment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395536" y="836712"/>
            <a:ext cx="8352928" cy="1080120"/>
          </a:xfrm>
        </p:spPr>
        <p:txBody>
          <a:bodyPr>
            <a:normAutofit/>
          </a:bodyPr>
          <a:lstStyle/>
          <a:p>
            <a:r>
              <a:rPr lang="en-US" dirty="0"/>
              <a:t>We then use the transcript and protein rankings to determine a simple gene level classification of high and low confidence. </a:t>
            </a:r>
          </a:p>
        </p:txBody>
      </p:sp>
      <p:sp>
        <p:nvSpPr>
          <p:cNvPr id="7" name="Rectangle 6"/>
          <p:cNvSpPr/>
          <p:nvPr/>
        </p:nvSpPr>
        <p:spPr>
          <a:xfrm>
            <a:off x="395536" y="5877272"/>
            <a:ext cx="1584176" cy="792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0" t="7719" r="43126" b="32685"/>
          <a:stretch/>
        </p:blipFill>
        <p:spPr bwMode="auto">
          <a:xfrm>
            <a:off x="242267" y="1698421"/>
            <a:ext cx="3114850" cy="496329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332032" y="1979712"/>
            <a:ext cx="5977592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4E515A"/>
                </a:solidFill>
                <a:latin typeface="Roboto" pitchFamily="2" charset="0"/>
                <a:ea typeface="Roboto" pitchFamily="2" charset="0"/>
              </a:rPr>
              <a:t>Gene </a:t>
            </a:r>
            <a:r>
              <a:rPr lang="en-US" sz="2000" dirty="0">
                <a:solidFill>
                  <a:srgbClr val="4E515A"/>
                </a:solidFill>
                <a:latin typeface="Roboto" pitchFamily="2" charset="0"/>
                <a:ea typeface="Roboto" pitchFamily="2" charset="0"/>
              </a:rPr>
              <a:t>models with &gt; 60% protein coverage (i.e. P1 and P2) were assigned as high confidence when the model had some transcript support.</a:t>
            </a:r>
          </a:p>
          <a:p>
            <a:endParaRPr lang="en-US" sz="2000" dirty="0">
              <a:solidFill>
                <a:srgbClr val="4E515A"/>
              </a:solidFill>
              <a:latin typeface="Roboto" pitchFamily="2" charset="0"/>
              <a:ea typeface="Roboto" pitchFamily="2" charset="0"/>
            </a:endParaRPr>
          </a:p>
          <a:p>
            <a:r>
              <a:rPr lang="en-US" sz="2000" dirty="0">
                <a:solidFill>
                  <a:srgbClr val="4E515A"/>
                </a:solidFill>
                <a:latin typeface="Roboto" pitchFamily="2" charset="0"/>
                <a:ea typeface="Roboto" pitchFamily="2" charset="0"/>
              </a:rPr>
              <a:t>Repeat associated gene models were classed as low confidence. </a:t>
            </a:r>
            <a:endParaRPr lang="en-US" sz="2000" dirty="0" smtClean="0">
              <a:solidFill>
                <a:srgbClr val="4E515A"/>
              </a:solidFill>
              <a:latin typeface="Roboto" pitchFamily="2" charset="0"/>
              <a:ea typeface="Roboto" pitchFamily="2" charset="0"/>
            </a:endParaRPr>
          </a:p>
          <a:p>
            <a:endParaRPr lang="en-US" sz="2000" dirty="0">
              <a:solidFill>
                <a:srgbClr val="4E515A"/>
              </a:solidFill>
              <a:latin typeface="Roboto" pitchFamily="2" charset="0"/>
              <a:ea typeface="Roboto" pitchFamily="2" charset="0"/>
            </a:endParaRPr>
          </a:p>
          <a:p>
            <a:r>
              <a:rPr lang="en-US" sz="2000" dirty="0" smtClean="0">
                <a:solidFill>
                  <a:srgbClr val="4E515A"/>
                </a:solidFill>
                <a:latin typeface="Roboto" pitchFamily="2" charset="0"/>
                <a:ea typeface="Roboto" pitchFamily="2" charset="0"/>
              </a:rPr>
              <a:t>Low confidence genes will include gene fragments and pseudogenes.</a:t>
            </a:r>
            <a:endParaRPr lang="en-US" sz="2000" dirty="0">
              <a:solidFill>
                <a:srgbClr val="4E515A"/>
              </a:solidFill>
              <a:latin typeface="Roboto" pitchFamily="2" charset="0"/>
              <a:ea typeface="Roboto" pitchFamily="2" charset="0"/>
            </a:endParaRPr>
          </a:p>
          <a:p>
            <a:endParaRPr lang="en-US" sz="2400" dirty="0" smtClean="0">
              <a:solidFill>
                <a:srgbClr val="4E515A"/>
              </a:solidFill>
              <a:latin typeface="Roboto" pitchFamily="2" charset="0"/>
              <a:ea typeface="Roboto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787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Summary - TGACv1 gene annotation </a:t>
            </a:r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395536" y="5877272"/>
            <a:ext cx="1584176" cy="792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2485876"/>
            <a:ext cx="8293100" cy="2527300"/>
          </a:xfrm>
          <a:prstGeom prst="rect">
            <a:avLst/>
          </a:prstGeom>
        </p:spPr>
      </p:pic>
      <p:sp>
        <p:nvSpPr>
          <p:cNvPr id="11" name="Content Placeholder 3"/>
          <p:cNvSpPr>
            <a:spLocks noGrp="1"/>
          </p:cNvSpPr>
          <p:nvPr>
            <p:ph idx="10"/>
          </p:nvPr>
        </p:nvSpPr>
        <p:spPr>
          <a:xfrm>
            <a:off x="547936" y="1052736"/>
            <a:ext cx="8352928" cy="1080120"/>
          </a:xfrm>
        </p:spPr>
        <p:txBody>
          <a:bodyPr>
            <a:noAutofit/>
          </a:bodyPr>
          <a:lstStyle/>
          <a:p>
            <a:r>
              <a:rPr lang="en-US" dirty="0"/>
              <a:t>A total of 217,907 loci and 273,739 transcripts were </a:t>
            </a:r>
            <a:r>
              <a:rPr lang="en-US" dirty="0" smtClean="0"/>
              <a:t>identified.</a:t>
            </a:r>
          </a:p>
          <a:p>
            <a:r>
              <a:rPr lang="en-US" dirty="0"/>
              <a:t>We assigned 104,091 coding genes </a:t>
            </a:r>
            <a:r>
              <a:rPr lang="en-US" dirty="0" smtClean="0"/>
              <a:t>and 10,156 long non-coding RNA as </a:t>
            </a:r>
            <a:r>
              <a:rPr lang="en-US" dirty="0"/>
              <a:t>high confidence (HC)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330109" y="5013176"/>
            <a:ext cx="8352928" cy="108012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Low confidence genes are shorter, more likely to be single exon and have fewer splice variants annotated than the high confidence set.</a:t>
            </a:r>
          </a:p>
        </p:txBody>
      </p:sp>
    </p:spTree>
    <p:extLst>
      <p:ext uri="{BB962C8B-B14F-4D97-AF65-F5344CB8AC3E}">
        <p14:creationId xmlns:p14="http://schemas.microsoft.com/office/powerpoint/2010/main" val="1651204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95536" y="5877272"/>
            <a:ext cx="1584176" cy="792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30" y="1556792"/>
            <a:ext cx="8727550" cy="5059020"/>
          </a:xfrm>
          <a:prstGeom prst="rect">
            <a:avLst/>
          </a:prstGeom>
        </p:spPr>
      </p:pic>
      <p:sp>
        <p:nvSpPr>
          <p:cNvPr id="11" name="Content Placeholder 3"/>
          <p:cNvSpPr>
            <a:spLocks noGrp="1"/>
          </p:cNvSpPr>
          <p:nvPr>
            <p:ph idx="10"/>
          </p:nvPr>
        </p:nvSpPr>
        <p:spPr>
          <a:xfrm>
            <a:off x="2051720" y="1844824"/>
            <a:ext cx="2088232" cy="703424"/>
          </a:xfrm>
        </p:spPr>
        <p:txBody>
          <a:bodyPr>
            <a:noAutofit/>
          </a:bodyPr>
          <a:lstStyle/>
          <a:p>
            <a:r>
              <a:rPr lang="en-US" sz="1800" dirty="0" smtClean="0"/>
              <a:t>92% of high confidence coding genes classed as P1 (&gt;80% coverage)</a:t>
            </a:r>
            <a:endParaRPr lang="en-US" sz="1800" dirty="0"/>
          </a:p>
        </p:txBody>
      </p:sp>
      <p:sp>
        <p:nvSpPr>
          <p:cNvPr id="12" name="Left Arrow 11"/>
          <p:cNvSpPr/>
          <p:nvPr/>
        </p:nvSpPr>
        <p:spPr>
          <a:xfrm>
            <a:off x="1619672" y="2060848"/>
            <a:ext cx="432048" cy="2880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143000"/>
          </a:xfrm>
        </p:spPr>
        <p:txBody>
          <a:bodyPr/>
          <a:lstStyle/>
          <a:p>
            <a:r>
              <a:rPr lang="en-GB" dirty="0" smtClean="0"/>
              <a:t>A large proportion of high confidence genes are fully supported by protein and transcript data.</a:t>
            </a:r>
            <a:endParaRPr lang="en-GB" dirty="0"/>
          </a:p>
        </p:txBody>
      </p:sp>
      <p:sp>
        <p:nvSpPr>
          <p:cNvPr id="14" name="Content Placeholder 3"/>
          <p:cNvSpPr>
            <a:spLocks noGrp="1"/>
          </p:cNvSpPr>
          <p:nvPr>
            <p:ph idx="10"/>
          </p:nvPr>
        </p:nvSpPr>
        <p:spPr>
          <a:xfrm>
            <a:off x="6084168" y="1861480"/>
            <a:ext cx="2088232" cy="703424"/>
          </a:xfrm>
        </p:spPr>
        <p:txBody>
          <a:bodyPr>
            <a:noAutofit/>
          </a:bodyPr>
          <a:lstStyle/>
          <a:p>
            <a:r>
              <a:rPr lang="en-US" sz="1800" dirty="0" smtClean="0"/>
              <a:t>50% of high confidence coding genes fully-supported by </a:t>
            </a:r>
            <a:r>
              <a:rPr lang="en-US" sz="1800" dirty="0" err="1" smtClean="0"/>
              <a:t>Pacbio</a:t>
            </a:r>
            <a:endParaRPr lang="en-US" sz="1800" dirty="0"/>
          </a:p>
        </p:txBody>
      </p:sp>
      <p:sp>
        <p:nvSpPr>
          <p:cNvPr id="15" name="Left Arrow 14"/>
          <p:cNvSpPr/>
          <p:nvPr/>
        </p:nvSpPr>
        <p:spPr>
          <a:xfrm rot="18641392">
            <a:off x="5310048" y="2984640"/>
            <a:ext cx="825783" cy="33330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344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30" y="1556792"/>
            <a:ext cx="8727550" cy="5059020"/>
          </a:xfrm>
          <a:prstGeom prst="rect">
            <a:avLst/>
          </a:prstGeom>
        </p:spPr>
      </p:pic>
      <p:sp>
        <p:nvSpPr>
          <p:cNvPr id="11" name="Content Placeholder 3"/>
          <p:cNvSpPr>
            <a:spLocks noGrp="1"/>
          </p:cNvSpPr>
          <p:nvPr>
            <p:ph idx="10"/>
          </p:nvPr>
        </p:nvSpPr>
        <p:spPr>
          <a:xfrm>
            <a:off x="2051720" y="1844824"/>
            <a:ext cx="2088232" cy="703424"/>
          </a:xfrm>
        </p:spPr>
        <p:txBody>
          <a:bodyPr>
            <a:noAutofit/>
          </a:bodyPr>
          <a:lstStyle/>
          <a:p>
            <a:r>
              <a:rPr lang="en-US" sz="1800" dirty="0" smtClean="0"/>
              <a:t>92% of high confidence coding genes classed as P1 (&gt;80% coverage)</a:t>
            </a:r>
            <a:endParaRPr lang="en-US" sz="1800" dirty="0"/>
          </a:p>
        </p:txBody>
      </p:sp>
      <p:sp>
        <p:nvSpPr>
          <p:cNvPr id="12" name="Left Arrow 11"/>
          <p:cNvSpPr/>
          <p:nvPr/>
        </p:nvSpPr>
        <p:spPr>
          <a:xfrm>
            <a:off x="1619672" y="2060848"/>
            <a:ext cx="432048" cy="2880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3"/>
          <p:cNvSpPr>
            <a:spLocks noGrp="1"/>
          </p:cNvSpPr>
          <p:nvPr>
            <p:ph idx="10"/>
          </p:nvPr>
        </p:nvSpPr>
        <p:spPr>
          <a:xfrm>
            <a:off x="5436096" y="1429432"/>
            <a:ext cx="2698621" cy="703424"/>
          </a:xfrm>
        </p:spPr>
        <p:txBody>
          <a:bodyPr>
            <a:noAutofit/>
          </a:bodyPr>
          <a:lstStyle/>
          <a:p>
            <a:r>
              <a:rPr lang="en-US" sz="1800" dirty="0" smtClean="0"/>
              <a:t>79% of high confidence coding genes fully-supported by </a:t>
            </a:r>
            <a:r>
              <a:rPr lang="en-US" sz="1800" dirty="0" err="1" smtClean="0"/>
              <a:t>Pacbio</a:t>
            </a:r>
            <a:r>
              <a:rPr lang="en-US" sz="1800" dirty="0" smtClean="0"/>
              <a:t> or Illumina assemblies (T1 + T2)</a:t>
            </a:r>
            <a:endParaRPr lang="en-US" sz="1800" dirty="0"/>
          </a:p>
        </p:txBody>
      </p:sp>
      <p:sp>
        <p:nvSpPr>
          <p:cNvPr id="15" name="Left Arrow 14"/>
          <p:cNvSpPr/>
          <p:nvPr/>
        </p:nvSpPr>
        <p:spPr>
          <a:xfrm rot="18641392">
            <a:off x="5310048" y="2984640"/>
            <a:ext cx="825783" cy="33330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Arrow 8"/>
          <p:cNvSpPr/>
          <p:nvPr/>
        </p:nvSpPr>
        <p:spPr>
          <a:xfrm rot="15895170">
            <a:off x="5440577" y="3362497"/>
            <a:ext cx="1313559" cy="2904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143000"/>
          </a:xfrm>
        </p:spPr>
        <p:txBody>
          <a:bodyPr/>
          <a:lstStyle/>
          <a:p>
            <a:r>
              <a:rPr lang="en-GB" dirty="0" smtClean="0"/>
              <a:t>A large proportion of high confidence genes are fully supported by protein and transcript data.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345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 more comprehensive and accurate wheat annotation</a:t>
            </a:r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395536" y="5877272"/>
            <a:ext cx="1584176" cy="792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3"/>
          <p:cNvSpPr>
            <a:spLocks noGrp="1"/>
          </p:cNvSpPr>
          <p:nvPr>
            <p:ph idx="10"/>
          </p:nvPr>
        </p:nvSpPr>
        <p:spPr>
          <a:xfrm>
            <a:off x="547936" y="1052736"/>
            <a:ext cx="8352928" cy="1080120"/>
          </a:xfrm>
        </p:spPr>
        <p:txBody>
          <a:bodyPr>
            <a:noAutofit/>
          </a:bodyPr>
          <a:lstStyle/>
          <a:p>
            <a:r>
              <a:rPr lang="en-US" dirty="0" smtClean="0"/>
              <a:t>We aligned the CSS/3B (IWGSC) gene models to the TGACv1 assembly and compared against the TGACv1 gene models.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061964"/>
            <a:ext cx="8521398" cy="1439044"/>
          </a:xfrm>
          <a:prstGeom prst="rect">
            <a:avLst/>
          </a:prstGeom>
        </p:spPr>
      </p:pic>
      <p:sp>
        <p:nvSpPr>
          <p:cNvPr id="9" name="Content Placeholder 3"/>
          <p:cNvSpPr>
            <a:spLocks noGrp="1"/>
          </p:cNvSpPr>
          <p:nvPr>
            <p:ph idx="10"/>
          </p:nvPr>
        </p:nvSpPr>
        <p:spPr>
          <a:xfrm>
            <a:off x="479771" y="4797152"/>
            <a:ext cx="8352928" cy="1080120"/>
          </a:xfrm>
        </p:spPr>
        <p:txBody>
          <a:bodyPr>
            <a:no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Of the TGACv1 </a:t>
            </a:r>
            <a:r>
              <a:rPr lang="en-US" dirty="0">
                <a:solidFill>
                  <a:schemeClr val="tx2"/>
                </a:solidFill>
              </a:rPr>
              <a:t>h</a:t>
            </a:r>
            <a:r>
              <a:rPr lang="en-US" dirty="0" smtClean="0">
                <a:solidFill>
                  <a:schemeClr val="tx2"/>
                </a:solidFill>
              </a:rPr>
              <a:t>igh confidence (HC) </a:t>
            </a:r>
            <a:r>
              <a:rPr lang="en-US" dirty="0">
                <a:solidFill>
                  <a:schemeClr val="tx2"/>
                </a:solidFill>
              </a:rPr>
              <a:t>genes, 61% overlapped with an aligned IWGSC HC gene 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5" b="31938"/>
          <a:stretch/>
        </p:blipFill>
        <p:spPr>
          <a:xfrm>
            <a:off x="539553" y="3492004"/>
            <a:ext cx="8377381" cy="327902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385438" y="3686167"/>
            <a:ext cx="1584176" cy="792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07504" y="2509199"/>
            <a:ext cx="1368152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IWGSC High confidence genes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682371" y="2627620"/>
            <a:ext cx="185645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TGACv1 LC genes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682371" y="2966914"/>
            <a:ext cx="185645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mtClean="0"/>
              <a:t>TGACv1 HC genes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323764" y="2662106"/>
            <a:ext cx="43992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V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5461854" y="3693308"/>
            <a:ext cx="2073271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100" dirty="0"/>
          </a:p>
        </p:txBody>
      </p:sp>
      <p:sp>
        <p:nvSpPr>
          <p:cNvPr id="8" name="Left Brace 7"/>
          <p:cNvSpPr/>
          <p:nvPr/>
        </p:nvSpPr>
        <p:spPr>
          <a:xfrm rot="16200000">
            <a:off x="4350530" y="2545290"/>
            <a:ext cx="1498002" cy="3121408"/>
          </a:xfrm>
          <a:prstGeom prst="leftBrace">
            <a:avLst>
              <a:gd name="adj1" fmla="val 8333"/>
              <a:gd name="adj2" fmla="val 50463"/>
            </a:avLst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798368" y="3717032"/>
            <a:ext cx="2581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Percentage of genes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921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387958"/>
            <a:ext cx="8333478" cy="14730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 more comprehensive and accurate wheat annotation</a:t>
            </a:r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395536" y="5877272"/>
            <a:ext cx="1584176" cy="792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3"/>
          <p:cNvSpPr>
            <a:spLocks noGrp="1"/>
          </p:cNvSpPr>
          <p:nvPr>
            <p:ph idx="10"/>
          </p:nvPr>
        </p:nvSpPr>
        <p:spPr>
          <a:xfrm>
            <a:off x="547936" y="1052736"/>
            <a:ext cx="8352928" cy="1080120"/>
          </a:xfrm>
        </p:spPr>
        <p:txBody>
          <a:bodyPr>
            <a:noAutofit/>
          </a:bodyPr>
          <a:lstStyle/>
          <a:p>
            <a:r>
              <a:rPr lang="en-US" dirty="0" smtClean="0"/>
              <a:t>We aligned the CSS/3B (IWGSC) gene models to the TGACv1 assembly and compared against the TGACv1 gene models.</a:t>
            </a:r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idx="10"/>
          </p:nvPr>
        </p:nvSpPr>
        <p:spPr>
          <a:xfrm>
            <a:off x="479771" y="4797152"/>
            <a:ext cx="8352928" cy="1080120"/>
          </a:xfrm>
        </p:spPr>
        <p:txBody>
          <a:bodyPr>
            <a:no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Of the TGACv1 </a:t>
            </a:r>
            <a:r>
              <a:rPr lang="en-US" dirty="0">
                <a:solidFill>
                  <a:schemeClr val="tx2"/>
                </a:solidFill>
              </a:rPr>
              <a:t>h</a:t>
            </a:r>
            <a:r>
              <a:rPr lang="en-US" dirty="0" smtClean="0">
                <a:solidFill>
                  <a:schemeClr val="tx2"/>
                </a:solidFill>
              </a:rPr>
              <a:t>igh confidence (HC) </a:t>
            </a:r>
            <a:r>
              <a:rPr lang="en-US" dirty="0">
                <a:solidFill>
                  <a:schemeClr val="tx2"/>
                </a:solidFill>
              </a:rPr>
              <a:t>genes, </a:t>
            </a:r>
            <a:r>
              <a:rPr lang="en-US" dirty="0" smtClean="0">
                <a:solidFill>
                  <a:schemeClr val="tx2"/>
                </a:solidFill>
              </a:rPr>
              <a:t>78% </a:t>
            </a:r>
            <a:r>
              <a:rPr lang="en-US" dirty="0">
                <a:solidFill>
                  <a:schemeClr val="tx2"/>
                </a:solidFill>
              </a:rPr>
              <a:t>overlapped </a:t>
            </a:r>
            <a:r>
              <a:rPr lang="en-US" dirty="0" smtClean="0">
                <a:solidFill>
                  <a:schemeClr val="tx2"/>
                </a:solidFill>
              </a:rPr>
              <a:t>with the full set of </a:t>
            </a:r>
            <a:r>
              <a:rPr lang="en-US" dirty="0">
                <a:solidFill>
                  <a:schemeClr val="tx2"/>
                </a:solidFill>
              </a:rPr>
              <a:t>I</a:t>
            </a:r>
            <a:r>
              <a:rPr lang="en-US" dirty="0" smtClean="0">
                <a:solidFill>
                  <a:schemeClr val="tx2"/>
                </a:solidFill>
              </a:rPr>
              <a:t>WGSC genes (LC + HC).</a:t>
            </a:r>
          </a:p>
          <a:p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85438" y="3686167"/>
            <a:ext cx="1584176" cy="792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07504" y="2780928"/>
            <a:ext cx="136815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All IWGSC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1682371" y="2627620"/>
            <a:ext cx="185645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TGACv1 LC genes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682371" y="2966914"/>
            <a:ext cx="185645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mtClean="0"/>
              <a:t>TGACv1 HC genes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323764" y="2751311"/>
            <a:ext cx="43992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V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5461854" y="3599438"/>
            <a:ext cx="2073271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100" dirty="0"/>
          </a:p>
        </p:txBody>
      </p:sp>
      <p:sp>
        <p:nvSpPr>
          <p:cNvPr id="8" name="Left Brace 7"/>
          <p:cNvSpPr/>
          <p:nvPr/>
        </p:nvSpPr>
        <p:spPr>
          <a:xfrm rot="16200000">
            <a:off x="4787975" y="2107845"/>
            <a:ext cx="1498002" cy="3996298"/>
          </a:xfrm>
          <a:prstGeom prst="leftBrace">
            <a:avLst>
              <a:gd name="adj1" fmla="val 8333"/>
              <a:gd name="adj2" fmla="val 50463"/>
            </a:avLst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798368" y="3573016"/>
            <a:ext cx="2581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Percentage of genes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16" t="2839" b="78788"/>
          <a:stretch/>
        </p:blipFill>
        <p:spPr>
          <a:xfrm>
            <a:off x="899592" y="2102818"/>
            <a:ext cx="8017342" cy="264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940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387958"/>
            <a:ext cx="8333478" cy="14730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 more comprehensive and accurate wheat annotation</a:t>
            </a:r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395536" y="5877272"/>
            <a:ext cx="1584176" cy="792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3"/>
          <p:cNvSpPr>
            <a:spLocks noGrp="1"/>
          </p:cNvSpPr>
          <p:nvPr>
            <p:ph idx="10"/>
          </p:nvPr>
        </p:nvSpPr>
        <p:spPr>
          <a:xfrm>
            <a:off x="547936" y="1052736"/>
            <a:ext cx="8352928" cy="1080120"/>
          </a:xfrm>
        </p:spPr>
        <p:txBody>
          <a:bodyPr>
            <a:noAutofit/>
          </a:bodyPr>
          <a:lstStyle/>
          <a:p>
            <a:r>
              <a:rPr lang="en-US" dirty="0" smtClean="0"/>
              <a:t>We aligned the CSS/3B (IWGSC) gene models to the TGACv1 assembly and compared against the TGACv1 gene models.</a:t>
            </a:r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idx="10"/>
          </p:nvPr>
        </p:nvSpPr>
        <p:spPr>
          <a:xfrm>
            <a:off x="479771" y="4437112"/>
            <a:ext cx="8352928" cy="1080120"/>
          </a:xfrm>
        </p:spPr>
        <p:txBody>
          <a:bodyPr>
            <a:no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chemeClr val="tx2"/>
                </a:solidFill>
              </a:rPr>
              <a:t>22,904 genes (22%) </a:t>
            </a:r>
            <a:r>
              <a:rPr lang="en-US" dirty="0">
                <a:solidFill>
                  <a:schemeClr val="tx2"/>
                </a:solidFill>
              </a:rPr>
              <a:t>h</a:t>
            </a:r>
            <a:r>
              <a:rPr lang="en-US" dirty="0" smtClean="0">
                <a:solidFill>
                  <a:schemeClr val="tx2"/>
                </a:solidFill>
              </a:rPr>
              <a:t>igh confidence TGACv1 without a match in the full set of IWGSC genes. 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chemeClr val="tx2"/>
                </a:solidFill>
              </a:rPr>
              <a:t>Of which 19 </a:t>
            </a:r>
            <a:r>
              <a:rPr lang="en-US" dirty="0">
                <a:solidFill>
                  <a:schemeClr val="tx2"/>
                </a:solidFill>
              </a:rPr>
              <a:t>810 (86 %) have cross species protein similarity support with 6665 (29 %) fully supported by a </a:t>
            </a:r>
            <a:r>
              <a:rPr lang="en-US" dirty="0" err="1">
                <a:solidFill>
                  <a:schemeClr val="tx2"/>
                </a:solidFill>
              </a:rPr>
              <a:t>PacBio</a:t>
            </a:r>
            <a:r>
              <a:rPr lang="en-US" dirty="0">
                <a:solidFill>
                  <a:schemeClr val="tx2"/>
                </a:solidFill>
              </a:rPr>
              <a:t> transcript</a:t>
            </a:r>
            <a:endParaRPr lang="en-US" dirty="0" smtClean="0">
              <a:solidFill>
                <a:schemeClr val="tx2"/>
              </a:solidFill>
            </a:endParaRPr>
          </a:p>
          <a:p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85438" y="3686167"/>
            <a:ext cx="1584176" cy="792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07504" y="2780928"/>
            <a:ext cx="136815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All IWGSC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1682371" y="2627620"/>
            <a:ext cx="185645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TGACv1 LC genes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682371" y="2966914"/>
            <a:ext cx="185645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mtClean="0"/>
              <a:t>TGACv1 HC genes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323764" y="2751311"/>
            <a:ext cx="43992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V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5461854" y="3599438"/>
            <a:ext cx="2073271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100" dirty="0"/>
          </a:p>
        </p:txBody>
      </p:sp>
      <p:sp>
        <p:nvSpPr>
          <p:cNvPr id="8" name="Left Brace 7"/>
          <p:cNvSpPr/>
          <p:nvPr/>
        </p:nvSpPr>
        <p:spPr>
          <a:xfrm rot="16200000">
            <a:off x="7608818" y="3283299"/>
            <a:ext cx="993947" cy="1141333"/>
          </a:xfrm>
          <a:prstGeom prst="leftBrace">
            <a:avLst>
              <a:gd name="adj1" fmla="val 8333"/>
              <a:gd name="adj2" fmla="val 50463"/>
            </a:avLst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798368" y="3573016"/>
            <a:ext cx="2581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Percentage of genes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0" t="2839" b="78788"/>
          <a:stretch/>
        </p:blipFill>
        <p:spPr>
          <a:xfrm>
            <a:off x="971600" y="2102818"/>
            <a:ext cx="7945334" cy="264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391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387958"/>
            <a:ext cx="8333478" cy="14730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 more comprehensive and accurate wheat annotation</a:t>
            </a:r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395536" y="5877272"/>
            <a:ext cx="1584176" cy="792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3"/>
          <p:cNvSpPr>
            <a:spLocks noGrp="1"/>
          </p:cNvSpPr>
          <p:nvPr>
            <p:ph idx="10"/>
          </p:nvPr>
        </p:nvSpPr>
        <p:spPr>
          <a:xfrm>
            <a:off x="547936" y="1052736"/>
            <a:ext cx="8352928" cy="1080120"/>
          </a:xfrm>
        </p:spPr>
        <p:txBody>
          <a:bodyPr>
            <a:noAutofit/>
          </a:bodyPr>
          <a:lstStyle/>
          <a:p>
            <a:r>
              <a:rPr lang="en-US" dirty="0" smtClean="0"/>
              <a:t>We aligned the CSS/3B (IWGSC) gene models to the TGACv1 assembly and compared against the TGACv1 gene models.</a:t>
            </a:r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idx="10"/>
          </p:nvPr>
        </p:nvSpPr>
        <p:spPr>
          <a:xfrm>
            <a:off x="479771" y="4653135"/>
            <a:ext cx="8352928" cy="1584909"/>
          </a:xfrm>
        </p:spPr>
        <p:txBody>
          <a:bodyPr>
            <a:no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chemeClr val="tx2"/>
                </a:solidFill>
              </a:rPr>
              <a:t>A larger percentage of low confidence genes lack a match in the IWGSC gene set (~60%).</a:t>
            </a:r>
          </a:p>
          <a:p>
            <a:pPr marL="342900" indent="-342900">
              <a:buFont typeface="Arial" charset="0"/>
              <a:buChar char="•"/>
            </a:pPr>
            <a:r>
              <a:rPr lang="it-IT" dirty="0">
                <a:solidFill>
                  <a:schemeClr val="tx2"/>
                </a:solidFill>
              </a:rPr>
              <a:t>13 609 TGACv1 </a:t>
            </a:r>
            <a:r>
              <a:rPr lang="it-IT" dirty="0" err="1" smtClean="0">
                <a:solidFill>
                  <a:schemeClr val="tx2"/>
                </a:solidFill>
              </a:rPr>
              <a:t>genes</a:t>
            </a:r>
            <a:r>
              <a:rPr lang="it-IT" dirty="0" smtClean="0">
                <a:solidFill>
                  <a:schemeClr val="tx2"/>
                </a:solidFill>
              </a:rPr>
              <a:t> are </a:t>
            </a:r>
            <a:r>
              <a:rPr lang="it-IT" dirty="0" err="1" smtClean="0">
                <a:solidFill>
                  <a:schemeClr val="tx2"/>
                </a:solidFill>
              </a:rPr>
              <a:t>fragmented</a:t>
            </a:r>
            <a:r>
              <a:rPr lang="it-IT" dirty="0" smtClean="0">
                <a:solidFill>
                  <a:schemeClr val="tx2"/>
                </a:solidFill>
              </a:rPr>
              <a:t> in the IWGSC gene set. 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85438" y="3686167"/>
            <a:ext cx="1584176" cy="792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07504" y="2780928"/>
            <a:ext cx="136815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All IWGSC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1682371" y="2627620"/>
            <a:ext cx="185645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TGACv1 LC genes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682371" y="2966914"/>
            <a:ext cx="185645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mtClean="0"/>
              <a:t>TGACv1 HC genes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323764" y="2751311"/>
            <a:ext cx="43992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V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5461854" y="3599438"/>
            <a:ext cx="2073271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100" dirty="0"/>
          </a:p>
        </p:txBody>
      </p:sp>
      <p:sp>
        <p:nvSpPr>
          <p:cNvPr id="8" name="Left Brace 7"/>
          <p:cNvSpPr/>
          <p:nvPr/>
        </p:nvSpPr>
        <p:spPr>
          <a:xfrm rot="16200000">
            <a:off x="6207248" y="2369817"/>
            <a:ext cx="1842075" cy="3096346"/>
          </a:xfrm>
          <a:prstGeom prst="leftBrace">
            <a:avLst>
              <a:gd name="adj1" fmla="val 8333"/>
              <a:gd name="adj2" fmla="val 50463"/>
            </a:avLst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798368" y="3573016"/>
            <a:ext cx="2581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Percentage of genes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0" t="2839" b="78788"/>
          <a:stretch/>
        </p:blipFill>
        <p:spPr>
          <a:xfrm>
            <a:off x="971600" y="2102818"/>
            <a:ext cx="7945334" cy="264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01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wn Arrow 2"/>
          <p:cNvSpPr/>
          <p:nvPr/>
        </p:nvSpPr>
        <p:spPr>
          <a:xfrm>
            <a:off x="4499992" y="1700808"/>
            <a:ext cx="144016" cy="35283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 timeline of wheat annotations</a:t>
            </a:r>
            <a:endParaRPr lang="en-GB" dirty="0"/>
          </a:p>
        </p:txBody>
      </p:sp>
      <p:sp>
        <p:nvSpPr>
          <p:cNvPr id="13" name="Oval 12"/>
          <p:cNvSpPr/>
          <p:nvPr/>
        </p:nvSpPr>
        <p:spPr>
          <a:xfrm>
            <a:off x="4222304" y="980728"/>
            <a:ext cx="720080" cy="720080"/>
          </a:xfrm>
          <a:prstGeom prst="ellipse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GB" sz="1600" b="1" dirty="0" smtClean="0"/>
              <a:t>2012</a:t>
            </a:r>
            <a:endParaRPr lang="en-GB" sz="1600" b="1" dirty="0"/>
          </a:p>
        </p:txBody>
      </p:sp>
      <p:sp>
        <p:nvSpPr>
          <p:cNvPr id="14" name="Rectangular Callout 13"/>
          <p:cNvSpPr/>
          <p:nvPr/>
        </p:nvSpPr>
        <p:spPr>
          <a:xfrm>
            <a:off x="5669391" y="703148"/>
            <a:ext cx="2813125" cy="2077779"/>
          </a:xfrm>
          <a:prstGeom prst="wedgeRectCallout">
            <a:avLst>
              <a:gd name="adj1" fmla="val -69505"/>
              <a:gd name="adj2" fmla="val -8399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Release of a draft </a:t>
            </a:r>
            <a:r>
              <a:rPr lang="en-GB" dirty="0" smtClean="0"/>
              <a:t>gene centric assembly. </a:t>
            </a:r>
            <a:r>
              <a:rPr lang="en-GB" dirty="0" smtClean="0"/>
              <a:t>Comparison against data from other grass species estimates the number of wheat genes to be around </a:t>
            </a:r>
            <a:r>
              <a:rPr lang="en-GB" b="1" u="sng" dirty="0" smtClean="0"/>
              <a:t>96,000</a:t>
            </a:r>
            <a:r>
              <a:rPr lang="en-GB" dirty="0"/>
              <a:t>.</a:t>
            </a:r>
            <a:endParaRPr lang="en-GB" u="sng" dirty="0"/>
          </a:p>
        </p:txBody>
      </p:sp>
      <p:sp>
        <p:nvSpPr>
          <p:cNvPr id="15" name="Oval 14"/>
          <p:cNvSpPr/>
          <p:nvPr/>
        </p:nvSpPr>
        <p:spPr>
          <a:xfrm>
            <a:off x="4222304" y="2396885"/>
            <a:ext cx="720080" cy="720080"/>
          </a:xfrm>
          <a:prstGeom prst="ellipse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GB" sz="1600" b="1" smtClean="0"/>
              <a:t>2013</a:t>
            </a:r>
            <a:endParaRPr lang="en-GB" sz="1600" b="1" dirty="0"/>
          </a:p>
        </p:txBody>
      </p:sp>
      <p:sp>
        <p:nvSpPr>
          <p:cNvPr id="16" name="Rectangular Callout 15"/>
          <p:cNvSpPr/>
          <p:nvPr/>
        </p:nvSpPr>
        <p:spPr>
          <a:xfrm>
            <a:off x="539551" y="1304466"/>
            <a:ext cx="2885133" cy="2196542"/>
          </a:xfrm>
          <a:prstGeom prst="wedgeRectCallout">
            <a:avLst>
              <a:gd name="adj1" fmla="val 68440"/>
              <a:gd name="adj2" fmla="val 3273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Annotation of a draft whole-genome reference for wheat. The annotation contains almost </a:t>
            </a:r>
            <a:r>
              <a:rPr lang="en-GB" b="1" u="sng" dirty="0" smtClean="0"/>
              <a:t>one million gene models</a:t>
            </a:r>
            <a:r>
              <a:rPr lang="en-GB" dirty="0" smtClean="0"/>
              <a:t>, of which </a:t>
            </a:r>
            <a:r>
              <a:rPr lang="en-GB" b="1" u="sng" dirty="0" smtClean="0"/>
              <a:t>124,201</a:t>
            </a:r>
            <a:r>
              <a:rPr lang="en-GB" dirty="0" smtClean="0"/>
              <a:t> </a:t>
            </a:r>
            <a:r>
              <a:rPr lang="en-GB" dirty="0" smtClean="0"/>
              <a:t>(13%) are deemed of </a:t>
            </a:r>
            <a:r>
              <a:rPr lang="en-GB" b="1" dirty="0" smtClean="0"/>
              <a:t>high confidence</a:t>
            </a:r>
            <a:r>
              <a:rPr lang="en-GB" dirty="0" smtClean="0"/>
              <a:t>.</a:t>
            </a:r>
            <a:endParaRPr lang="en-GB" dirty="0"/>
          </a:p>
        </p:txBody>
      </p:sp>
      <p:sp>
        <p:nvSpPr>
          <p:cNvPr id="17" name="Oval 16"/>
          <p:cNvSpPr/>
          <p:nvPr/>
        </p:nvSpPr>
        <p:spPr>
          <a:xfrm>
            <a:off x="4232043" y="3813042"/>
            <a:ext cx="720080" cy="720080"/>
          </a:xfrm>
          <a:prstGeom prst="ellipse">
            <a:avLst/>
          </a:prstGeom>
          <a:ln w="3810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GB" sz="1600" b="1" dirty="0" smtClean="0"/>
              <a:t>2014</a:t>
            </a:r>
            <a:endParaRPr lang="en-GB" sz="1600" b="1" dirty="0"/>
          </a:p>
        </p:txBody>
      </p:sp>
      <p:sp>
        <p:nvSpPr>
          <p:cNvPr id="18" name="Oval 17"/>
          <p:cNvSpPr/>
          <p:nvPr/>
        </p:nvSpPr>
        <p:spPr>
          <a:xfrm>
            <a:off x="4222304" y="5229200"/>
            <a:ext cx="720080" cy="720080"/>
          </a:xfrm>
          <a:prstGeom prst="ellipse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GB" sz="1600" b="1" dirty="0" smtClean="0"/>
              <a:t>2016</a:t>
            </a:r>
            <a:endParaRPr lang="en-GB" sz="1600" b="1" dirty="0"/>
          </a:p>
        </p:txBody>
      </p:sp>
      <p:sp>
        <p:nvSpPr>
          <p:cNvPr id="19" name="Rectangular Callout 18"/>
          <p:cNvSpPr/>
          <p:nvPr/>
        </p:nvSpPr>
        <p:spPr>
          <a:xfrm>
            <a:off x="5681223" y="3212976"/>
            <a:ext cx="2813125" cy="2016224"/>
          </a:xfrm>
          <a:prstGeom prst="wedgeRectCallout">
            <a:avLst>
              <a:gd name="adj1" fmla="val -69557"/>
              <a:gd name="adj2" fmla="val 871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The </a:t>
            </a:r>
            <a:r>
              <a:rPr lang="en-GB" dirty="0" smtClean="0"/>
              <a:t>release of a complete pseudomolecule for </a:t>
            </a:r>
            <a:r>
              <a:rPr lang="en-GB" b="1" dirty="0" smtClean="0"/>
              <a:t>chromosome 3B</a:t>
            </a:r>
            <a:r>
              <a:rPr lang="en-GB" dirty="0" smtClean="0"/>
              <a:t> its </a:t>
            </a:r>
            <a:r>
              <a:rPr lang="en-GB" dirty="0" smtClean="0"/>
              <a:t>annotation contains only </a:t>
            </a:r>
            <a:r>
              <a:rPr lang="en-GB" b="1" u="sng" dirty="0" smtClean="0"/>
              <a:t>5099</a:t>
            </a:r>
            <a:r>
              <a:rPr lang="en-GB" b="1" dirty="0" smtClean="0"/>
              <a:t> </a:t>
            </a:r>
            <a:r>
              <a:rPr lang="en-GB" dirty="0" smtClean="0"/>
              <a:t>coding genes, </a:t>
            </a:r>
            <a:r>
              <a:rPr lang="en-GB" b="1" u="sng" dirty="0"/>
              <a:t>2165</a:t>
            </a:r>
            <a:r>
              <a:rPr lang="en-GB" dirty="0"/>
              <a:t> pseudogenes and </a:t>
            </a:r>
            <a:r>
              <a:rPr lang="en-GB" b="1" u="sng" dirty="0"/>
              <a:t>117</a:t>
            </a:r>
            <a:r>
              <a:rPr lang="en-GB" dirty="0"/>
              <a:t> long non-coding RNAs</a:t>
            </a:r>
            <a:endParaRPr lang="en-GB" dirty="0" smtClean="0"/>
          </a:p>
        </p:txBody>
      </p:sp>
      <p:sp>
        <p:nvSpPr>
          <p:cNvPr id="20" name="Rectangular Callout 19"/>
          <p:cNvSpPr/>
          <p:nvPr/>
        </p:nvSpPr>
        <p:spPr>
          <a:xfrm>
            <a:off x="539552" y="4725144"/>
            <a:ext cx="2885133" cy="1368152"/>
          </a:xfrm>
          <a:prstGeom prst="wedgeRectCallout">
            <a:avLst>
              <a:gd name="adj1" fmla="val 70182"/>
              <a:gd name="adj2" fmla="val 3372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The </a:t>
            </a:r>
            <a:r>
              <a:rPr lang="en-GB" b="1" dirty="0" smtClean="0"/>
              <a:t>TGACv1 annotation </a:t>
            </a:r>
            <a:r>
              <a:rPr lang="en-GB" dirty="0" smtClean="0"/>
              <a:t>identifies </a:t>
            </a:r>
            <a:r>
              <a:rPr lang="en-GB" b="1" u="sng" dirty="0" smtClean="0"/>
              <a:t>217,907</a:t>
            </a:r>
            <a:r>
              <a:rPr lang="en-GB" b="1" dirty="0" smtClean="0"/>
              <a:t> </a:t>
            </a:r>
            <a:r>
              <a:rPr lang="en-GB" b="1" dirty="0" smtClean="0"/>
              <a:t>loci</a:t>
            </a:r>
            <a:r>
              <a:rPr lang="en-GB" dirty="0" smtClean="0"/>
              <a:t>, of which </a:t>
            </a:r>
            <a:r>
              <a:rPr lang="en-GB" b="1" u="sng" dirty="0" smtClean="0"/>
              <a:t>114,247</a:t>
            </a:r>
            <a:r>
              <a:rPr lang="en-GB" dirty="0" smtClean="0"/>
              <a:t> are high confidence.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55552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10716" y="5393787"/>
            <a:ext cx="1584176" cy="7920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Untitl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376" y="3262872"/>
            <a:ext cx="5862748" cy="2941081"/>
          </a:xfrm>
          <a:prstGeom prst="rect">
            <a:avLst/>
          </a:prstGeom>
        </p:spPr>
      </p:pic>
      <p:pic>
        <p:nvPicPr>
          <p:cNvPr id="22" name="Picture 21" descr="Untitled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162" y="3312376"/>
            <a:ext cx="2729342" cy="1352907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194069" y="3493127"/>
            <a:ext cx="193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000FF"/>
                </a:solidFill>
              </a:rPr>
              <a:t>GA2ox10 (1AS)</a:t>
            </a:r>
            <a:endParaRPr lang="en-US" sz="1200" dirty="0">
              <a:solidFill>
                <a:srgbClr val="0000FF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30572" y="3729660"/>
            <a:ext cx="12228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08000"/>
                </a:solidFill>
              </a:rPr>
              <a:t>Assembled transcript</a:t>
            </a:r>
          </a:p>
          <a:p>
            <a:r>
              <a:rPr lang="en-US" sz="1200" dirty="0" smtClean="0">
                <a:solidFill>
                  <a:srgbClr val="800000"/>
                </a:solidFill>
              </a:rPr>
              <a:t>IWGSC (CSS) genes</a:t>
            </a:r>
            <a:endParaRPr lang="en-US" sz="1200" dirty="0">
              <a:solidFill>
                <a:srgbClr val="800000"/>
              </a:solidFill>
            </a:endParaRPr>
          </a:p>
          <a:p>
            <a:endParaRPr lang="en-US" sz="1200" dirty="0">
              <a:solidFill>
                <a:srgbClr val="008000"/>
              </a:solidFill>
            </a:endParaRPr>
          </a:p>
        </p:txBody>
      </p:sp>
      <p:sp>
        <p:nvSpPr>
          <p:cNvPr id="26" name="Right Arrow 25"/>
          <p:cNvSpPr/>
          <p:nvPr/>
        </p:nvSpPr>
        <p:spPr>
          <a:xfrm>
            <a:off x="1263751" y="3585727"/>
            <a:ext cx="148688" cy="143933"/>
          </a:xfrm>
          <a:prstGeom prst="rightArrow">
            <a:avLst/>
          </a:prstGeom>
          <a:solidFill>
            <a:srgbClr val="3366FF"/>
          </a:solidFill>
          <a:ln>
            <a:solidFill>
              <a:srgbClr val="3366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>
            <a:off x="1263751" y="3932868"/>
            <a:ext cx="148688" cy="143933"/>
          </a:xfrm>
          <a:prstGeom prst="rightArrow">
            <a:avLst/>
          </a:prstGeom>
          <a:solidFill>
            <a:srgbClr val="008000"/>
          </a:solidFill>
          <a:ln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>
            <a:off x="1263751" y="4144537"/>
            <a:ext cx="148688" cy="143933"/>
          </a:xfrm>
          <a:prstGeom prst="rightArrow">
            <a:avLst/>
          </a:prstGeom>
          <a:solidFill>
            <a:srgbClr val="800000"/>
          </a:solidFill>
          <a:ln>
            <a:solidFill>
              <a:srgbClr val="8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22491" y="2900387"/>
            <a:ext cx="340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TGACv1 Assembly </a:t>
            </a:r>
            <a:endParaRPr lang="en-US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97086" y="4654607"/>
            <a:ext cx="2314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IWGSC CSS Assembly </a:t>
            </a:r>
          </a:p>
          <a:p>
            <a:r>
              <a:rPr lang="en-US" b="1" dirty="0" smtClean="0"/>
              <a:t>(</a:t>
            </a:r>
            <a:r>
              <a:rPr lang="en-US" b="1" dirty="0" err="1" smtClean="0"/>
              <a:t>Ensembl</a:t>
            </a:r>
            <a:r>
              <a:rPr lang="en-US" b="1" dirty="0" smtClean="0"/>
              <a:t>) </a:t>
            </a:r>
            <a:endParaRPr lang="en-US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5969372" y="5040466"/>
            <a:ext cx="308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*</a:t>
            </a:r>
            <a:endParaRPr lang="en-US" b="1" dirty="0"/>
          </a:p>
        </p:txBody>
      </p:sp>
      <p:sp>
        <p:nvSpPr>
          <p:cNvPr id="32" name="TextBox 31"/>
          <p:cNvSpPr txBox="1"/>
          <p:nvPr/>
        </p:nvSpPr>
        <p:spPr>
          <a:xfrm>
            <a:off x="2641968" y="5426732"/>
            <a:ext cx="308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*</a:t>
            </a:r>
            <a:endParaRPr lang="en-US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7392536" y="4457051"/>
            <a:ext cx="824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TGACv1 Scaffold</a:t>
            </a:r>
            <a:endParaRPr lang="en-US" sz="1400" dirty="0"/>
          </a:p>
        </p:txBody>
      </p:sp>
      <p:sp>
        <p:nvSpPr>
          <p:cNvPr id="34" name="TextBox 33"/>
          <p:cNvSpPr txBox="1"/>
          <p:nvPr/>
        </p:nvSpPr>
        <p:spPr>
          <a:xfrm>
            <a:off x="5912975" y="3568614"/>
            <a:ext cx="8241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IWGSC (CSS) scaffold</a:t>
            </a:r>
            <a:endParaRPr lang="en-US" sz="1400" dirty="0"/>
          </a:p>
        </p:txBody>
      </p:sp>
      <p:sp>
        <p:nvSpPr>
          <p:cNvPr id="35" name="TextBox 34"/>
          <p:cNvSpPr txBox="1"/>
          <p:nvPr/>
        </p:nvSpPr>
        <p:spPr>
          <a:xfrm>
            <a:off x="160000" y="2237963"/>
            <a:ext cx="59756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A) GA2ox10 (1AS) is incorrectly represented as two genes (*) on opposite strands in the IWGSC CSS assembly</a:t>
            </a:r>
          </a:p>
          <a:p>
            <a:endParaRPr 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5939161" y="2207766"/>
            <a:ext cx="30555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</a:t>
            </a:r>
            <a:r>
              <a:rPr lang="en-US" sz="1600" dirty="0" smtClean="0"/>
              <a:t>) IWGSC (CSS) assembly shows a inversion relative to the TGACv1 assembly in the region covering exon 1 of GA2ox10 (1AS)</a:t>
            </a:r>
            <a:endParaRPr lang="en-US" sz="1600" dirty="0"/>
          </a:p>
        </p:txBody>
      </p:sp>
      <p:sp>
        <p:nvSpPr>
          <p:cNvPr id="37" name="TextBox 36"/>
          <p:cNvSpPr txBox="1"/>
          <p:nvPr/>
        </p:nvSpPr>
        <p:spPr>
          <a:xfrm>
            <a:off x="315392" y="746360"/>
            <a:ext cx="82868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The gibberellin (GA) pathway plays a central role in the regulation of plant development.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72</a:t>
            </a:r>
            <a:r>
              <a:rPr lang="en-US" dirty="0" smtClean="0"/>
              <a:t> </a:t>
            </a:r>
            <a:r>
              <a:rPr lang="en-US" dirty="0"/>
              <a:t>genes in the </a:t>
            </a:r>
            <a:r>
              <a:rPr lang="en-US" dirty="0" smtClean="0"/>
              <a:t>pathway, only </a:t>
            </a:r>
            <a:r>
              <a:rPr lang="en-US" b="1" dirty="0" smtClean="0"/>
              <a:t>23 </a:t>
            </a:r>
            <a:r>
              <a:rPr lang="en-US" b="1" dirty="0"/>
              <a:t>genes (</a:t>
            </a:r>
            <a:r>
              <a:rPr lang="en-US" b="1" dirty="0" smtClean="0"/>
              <a:t>32%) </a:t>
            </a:r>
            <a:r>
              <a:rPr lang="en-US" dirty="0"/>
              <a:t>are found as full-length sequences in </a:t>
            </a:r>
            <a:r>
              <a:rPr lang="en-US" b="1" dirty="0"/>
              <a:t>IWGSC</a:t>
            </a:r>
            <a:r>
              <a:rPr lang="en-US" dirty="0"/>
              <a:t>, whereas </a:t>
            </a:r>
            <a:r>
              <a:rPr lang="en-US" b="1" dirty="0" smtClean="0"/>
              <a:t>67</a:t>
            </a:r>
            <a:r>
              <a:rPr lang="en-US" b="1" dirty="0" smtClean="0"/>
              <a:t> </a:t>
            </a:r>
            <a:r>
              <a:rPr lang="en-US" b="1" dirty="0"/>
              <a:t>of them (</a:t>
            </a:r>
            <a:r>
              <a:rPr lang="en-US" b="1" dirty="0" smtClean="0"/>
              <a:t>93%) </a:t>
            </a:r>
            <a:r>
              <a:rPr lang="en-US" dirty="0" smtClean="0"/>
              <a:t>are identified in </a:t>
            </a:r>
            <a:r>
              <a:rPr lang="en-US" b="1" dirty="0"/>
              <a:t>TGACv1</a:t>
            </a: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323528" y="188640"/>
            <a:ext cx="8573616" cy="1143000"/>
          </a:xfrm>
        </p:spPr>
        <p:txBody>
          <a:bodyPr/>
          <a:lstStyle/>
          <a:p>
            <a:r>
              <a:rPr lang="en-US" dirty="0"/>
              <a:t>Improved representation of gibberellin biosynthetic genes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06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access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395536" y="908720"/>
            <a:ext cx="8352928" cy="1656184"/>
          </a:xfrm>
        </p:spPr>
        <p:txBody>
          <a:bodyPr>
            <a:noAutofit/>
          </a:bodyPr>
          <a:lstStyle/>
          <a:p>
            <a:r>
              <a:rPr lang="en-GB" sz="2000" dirty="0" smtClean="0"/>
              <a:t>Data files can be downloaded from</a:t>
            </a:r>
          </a:p>
          <a:p>
            <a:endParaRPr lang="en-GB" sz="2000" dirty="0"/>
          </a:p>
          <a:p>
            <a:r>
              <a:rPr lang="en-GB" sz="2000" dirty="0" smtClean="0"/>
              <a:t>The Earlham open data site</a:t>
            </a:r>
          </a:p>
          <a:p>
            <a:r>
              <a:rPr lang="en-GB" sz="2000" dirty="0">
                <a:solidFill>
                  <a:schemeClr val="tx2">
                    <a:lumMod val="60000"/>
                    <a:lumOff val="40000"/>
                  </a:schemeClr>
                </a:solidFill>
                <a:hlinkClick r:id="rId2"/>
              </a:rPr>
              <a:t>http://opendata.earlham.ac.uk/Triticum_aestivum/TGAC/v1/annotation</a:t>
            </a:r>
            <a:r>
              <a:rPr lang="en-GB" sz="2000" dirty="0" smtClean="0">
                <a:solidFill>
                  <a:schemeClr val="tx2">
                    <a:lumMod val="60000"/>
                    <a:lumOff val="40000"/>
                  </a:schemeClr>
                </a:solidFill>
                <a:hlinkClick r:id="rId2"/>
              </a:rPr>
              <a:t>/</a:t>
            </a:r>
            <a:endParaRPr lang="en-GB" sz="200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342900" indent="-342900">
              <a:buFont typeface="Arial" charset="0"/>
              <a:buChar char="•"/>
            </a:pPr>
            <a:endParaRPr lang="en-GB" sz="200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GB" sz="2000" dirty="0" smtClean="0">
                <a:solidFill>
                  <a:schemeClr val="tx1"/>
                </a:solidFill>
              </a:rPr>
              <a:t>Files provided:</a:t>
            </a:r>
          </a:p>
          <a:p>
            <a:pPr marL="342900" indent="-342900">
              <a:buFont typeface="Arial" charset="0"/>
              <a:buChar char="•"/>
            </a:pPr>
            <a:r>
              <a:rPr lang="en-GB" sz="2000" dirty="0">
                <a:solidFill>
                  <a:schemeClr val="tx1"/>
                </a:solidFill>
              </a:rPr>
              <a:t>TGACv1 annotation, in GFF3 </a:t>
            </a:r>
            <a:r>
              <a:rPr lang="en-GB" sz="2000" dirty="0" smtClean="0">
                <a:solidFill>
                  <a:schemeClr val="tx1"/>
                </a:solidFill>
              </a:rPr>
              <a:t>format</a:t>
            </a:r>
          </a:p>
          <a:p>
            <a:pPr marL="342900" indent="-342900">
              <a:buFont typeface="Arial" charset="0"/>
              <a:buChar char="•"/>
            </a:pPr>
            <a:r>
              <a:rPr lang="en-GB" sz="2000" dirty="0">
                <a:solidFill>
                  <a:schemeClr val="tx1"/>
                </a:solidFill>
              </a:rPr>
              <a:t>Sequences for the transcript models of TGACv1 </a:t>
            </a:r>
            <a:r>
              <a:rPr lang="en-GB" sz="2000" dirty="0" err="1">
                <a:solidFill>
                  <a:schemeClr val="tx1"/>
                </a:solidFill>
              </a:rPr>
              <a:t>cDNAs</a:t>
            </a:r>
            <a:r>
              <a:rPr lang="en-GB" sz="2000" dirty="0">
                <a:solidFill>
                  <a:schemeClr val="tx1"/>
                </a:solidFill>
              </a:rPr>
              <a:t>, CDS and </a:t>
            </a:r>
            <a:r>
              <a:rPr lang="en-GB" sz="2000" dirty="0" smtClean="0">
                <a:solidFill>
                  <a:schemeClr val="tx1"/>
                </a:solidFill>
              </a:rPr>
              <a:t>proteins</a:t>
            </a:r>
          </a:p>
          <a:p>
            <a:pPr marL="342900" indent="-342900">
              <a:buFont typeface="Arial" charset="0"/>
              <a:buChar char="•"/>
            </a:pPr>
            <a:r>
              <a:rPr lang="en-GB" sz="2000" dirty="0">
                <a:solidFill>
                  <a:schemeClr val="tx1"/>
                </a:solidFill>
              </a:rPr>
              <a:t>Functional annotation of TGACv1 </a:t>
            </a:r>
            <a:r>
              <a:rPr lang="en-GB" sz="2000" dirty="0" smtClean="0">
                <a:solidFill>
                  <a:schemeClr val="tx1"/>
                </a:solidFill>
              </a:rPr>
              <a:t>genes</a:t>
            </a:r>
          </a:p>
          <a:p>
            <a:pPr marL="342900" indent="-342900">
              <a:buFont typeface="Arial" charset="0"/>
              <a:buChar char="•"/>
            </a:pPr>
            <a:r>
              <a:rPr lang="en-GB" sz="2000" dirty="0" smtClean="0">
                <a:solidFill>
                  <a:schemeClr val="tx1"/>
                </a:solidFill>
              </a:rPr>
              <a:t>Annotation </a:t>
            </a:r>
            <a:r>
              <a:rPr lang="en-GB" sz="2000" dirty="0">
                <a:solidFill>
                  <a:schemeClr val="tx1"/>
                </a:solidFill>
              </a:rPr>
              <a:t>of alternative splicing </a:t>
            </a:r>
            <a:r>
              <a:rPr lang="en-GB" sz="2000" dirty="0" smtClean="0">
                <a:solidFill>
                  <a:schemeClr val="tx1"/>
                </a:solidFill>
              </a:rPr>
              <a:t>events</a:t>
            </a:r>
          </a:p>
          <a:p>
            <a:pPr marL="342900" indent="-342900">
              <a:buFont typeface="Arial" charset="0"/>
              <a:buChar char="•"/>
            </a:pPr>
            <a:r>
              <a:rPr lang="en-GB" sz="2000" dirty="0" smtClean="0">
                <a:solidFill>
                  <a:schemeClr val="tx1"/>
                </a:solidFill>
              </a:rPr>
              <a:t>Mapping file linking TGACv1 genes to IWGSC annotation</a:t>
            </a:r>
          </a:p>
          <a:p>
            <a:pPr marL="342900" indent="-342900">
              <a:buFont typeface="Arial" charset="0"/>
              <a:buChar char="•"/>
            </a:pPr>
            <a:endParaRPr lang="en-GB" sz="2000" dirty="0">
              <a:solidFill>
                <a:schemeClr val="tx1"/>
              </a:solidFill>
            </a:endParaRPr>
          </a:p>
          <a:p>
            <a:r>
              <a:rPr lang="en-GB" sz="2000" dirty="0" err="1" smtClean="0">
                <a:solidFill>
                  <a:schemeClr val="tx1"/>
                </a:solidFill>
              </a:rPr>
              <a:t>Ensembl</a:t>
            </a:r>
            <a:r>
              <a:rPr lang="en-GB" sz="2000" dirty="0" smtClean="0">
                <a:solidFill>
                  <a:schemeClr val="tx1"/>
                </a:solidFill>
              </a:rPr>
              <a:t> Plants</a:t>
            </a:r>
          </a:p>
          <a:p>
            <a:r>
              <a:rPr lang="en-GB" sz="2000" dirty="0">
                <a:solidFill>
                  <a:schemeClr val="tx2">
                    <a:lumMod val="60000"/>
                    <a:lumOff val="40000"/>
                  </a:schemeClr>
                </a:solidFill>
                <a:hlinkClick r:id="rId3"/>
              </a:rPr>
              <a:t>http://</a:t>
            </a:r>
            <a:r>
              <a:rPr lang="en-GB" sz="2000" dirty="0" err="1" smtClean="0">
                <a:solidFill>
                  <a:schemeClr val="tx2">
                    <a:lumMod val="60000"/>
                    <a:lumOff val="40000"/>
                  </a:schemeClr>
                </a:solidFill>
                <a:hlinkClick r:id="rId3"/>
              </a:rPr>
              <a:t>plants.ensembl.org</a:t>
            </a:r>
            <a:r>
              <a:rPr lang="en-GB" sz="2000" dirty="0" smtClean="0">
                <a:solidFill>
                  <a:schemeClr val="tx2">
                    <a:lumMod val="60000"/>
                    <a:lumOff val="40000"/>
                  </a:schemeClr>
                </a:solidFill>
                <a:hlinkClick r:id="rId3"/>
              </a:rPr>
              <a:t>/</a:t>
            </a:r>
            <a:r>
              <a:rPr lang="en-GB" sz="2000" dirty="0" err="1" smtClean="0">
                <a:solidFill>
                  <a:schemeClr val="tx2">
                    <a:lumMod val="60000"/>
                    <a:lumOff val="40000"/>
                  </a:schemeClr>
                </a:solidFill>
                <a:hlinkClick r:id="rId3"/>
              </a:rPr>
              <a:t>Triticum_aestivum</a:t>
            </a:r>
            <a:endParaRPr lang="en-GB"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sz="2000" dirty="0" smtClean="0">
              <a:solidFill>
                <a:schemeClr val="tx1"/>
              </a:solidFill>
            </a:endParaRPr>
          </a:p>
          <a:p>
            <a:endParaRPr lang="en-GB" sz="2000" dirty="0">
              <a:solidFill>
                <a:schemeClr val="tx1"/>
              </a:solidFill>
            </a:endParaRPr>
          </a:p>
          <a:p>
            <a:endParaRPr lang="en-GB" sz="2000" dirty="0" smtClean="0">
              <a:solidFill>
                <a:schemeClr val="tx1"/>
              </a:solidFill>
            </a:endParaRPr>
          </a:p>
          <a:p>
            <a:endParaRPr lang="en-GB" sz="2000" dirty="0">
              <a:solidFill>
                <a:schemeClr val="tx1"/>
              </a:solidFill>
            </a:endParaRPr>
          </a:p>
          <a:p>
            <a:endParaRPr lang="en-GB" sz="2000" dirty="0" smtClean="0">
              <a:solidFill>
                <a:schemeClr val="tx1"/>
              </a:solidFill>
            </a:endParaRPr>
          </a:p>
          <a:p>
            <a:endParaRPr lang="en-GB"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sz="200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GB" sz="2000" dirty="0"/>
              <a:t> </a:t>
            </a:r>
            <a:endParaRPr lang="en-GB" sz="2000" dirty="0" smtClean="0"/>
          </a:p>
        </p:txBody>
      </p:sp>
    </p:spTree>
    <p:extLst>
      <p:ext uri="{BB962C8B-B14F-4D97-AF65-F5344CB8AC3E}">
        <p14:creationId xmlns:p14="http://schemas.microsoft.com/office/powerpoint/2010/main" val="1827684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9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Input datasets for the TGACv1 annotation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405880" y="1196752"/>
            <a:ext cx="835342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ct val="20000"/>
              </a:spcBef>
              <a:buClr>
                <a:srgbClr val="C61F16"/>
              </a:buClr>
              <a:buFont typeface="Arial" pitchFamily="34" charset="0"/>
              <a:buChar char="•"/>
            </a:pPr>
            <a:r>
              <a:rPr lang="en-GB" sz="2000" dirty="0" smtClean="0">
                <a:solidFill>
                  <a:srgbClr val="4E515A"/>
                </a:solidFill>
                <a:latin typeface="Roboto" pitchFamily="2" charset="0"/>
              </a:rPr>
              <a:t>The TGACv1 annotation was based on the following sets of data:</a:t>
            </a:r>
            <a:endParaRPr lang="en-GB" sz="2000" dirty="0">
              <a:solidFill>
                <a:srgbClr val="4E515A"/>
              </a:solidFill>
              <a:latin typeface="Roboto" pitchFamily="2" charset="0"/>
            </a:endParaRPr>
          </a:p>
          <a:p>
            <a:pPr marL="742950" lvl="1" indent="-285750">
              <a:spcBef>
                <a:spcPct val="20000"/>
              </a:spcBef>
              <a:buClr>
                <a:srgbClr val="C61F16"/>
              </a:buClr>
              <a:buFont typeface="Arial" pitchFamily="34" charset="0"/>
              <a:buChar char="–"/>
            </a:pPr>
            <a:r>
              <a:rPr lang="en-GB" sz="2000" b="1" dirty="0" smtClean="0">
                <a:solidFill>
                  <a:srgbClr val="4E515A"/>
                </a:solidFill>
                <a:latin typeface="Roboto" pitchFamily="2" charset="0"/>
              </a:rPr>
              <a:t>Two </a:t>
            </a:r>
            <a:r>
              <a:rPr lang="en-GB" sz="2000" b="1" dirty="0" smtClean="0">
                <a:solidFill>
                  <a:srgbClr val="4E515A"/>
                </a:solidFill>
                <a:latin typeface="Roboto" pitchFamily="2" charset="0"/>
              </a:rPr>
              <a:t>public available Illumina datasets</a:t>
            </a:r>
            <a:r>
              <a:rPr lang="en-GB" sz="2000" dirty="0" smtClean="0">
                <a:solidFill>
                  <a:srgbClr val="4E515A"/>
                </a:solidFill>
                <a:latin typeface="Roboto" pitchFamily="2" charset="0"/>
              </a:rPr>
              <a:t>, already employed for the definition of the previous annotation, containing over 2 billion paired-end reads across multiple tissues and conditions.</a:t>
            </a:r>
            <a:endParaRPr lang="en-GB" sz="2000" b="1" dirty="0" smtClean="0">
              <a:solidFill>
                <a:srgbClr val="4E515A"/>
              </a:solidFill>
              <a:latin typeface="Roboto" pitchFamily="2" charset="0"/>
            </a:endParaRPr>
          </a:p>
          <a:p>
            <a:pPr marL="742950" lvl="1" indent="-285750">
              <a:spcBef>
                <a:spcPct val="20000"/>
              </a:spcBef>
              <a:buClr>
                <a:srgbClr val="C61F16"/>
              </a:buClr>
              <a:buFont typeface="Arial" pitchFamily="34" charset="0"/>
              <a:buChar char="–"/>
            </a:pPr>
            <a:r>
              <a:rPr lang="en-GB" sz="2000" b="1" dirty="0" smtClean="0">
                <a:solidFill>
                  <a:srgbClr val="4E515A"/>
                </a:solidFill>
                <a:latin typeface="Roboto" pitchFamily="2" charset="0"/>
              </a:rPr>
              <a:t>An internally generated Illumina dataset,</a:t>
            </a:r>
            <a:r>
              <a:rPr lang="en-GB" sz="2000" dirty="0" smtClean="0">
                <a:solidFill>
                  <a:srgbClr val="4E515A"/>
                </a:solidFill>
                <a:latin typeface="Roboto" pitchFamily="2" charset="0"/>
              </a:rPr>
              <a:t> containing over 800 million strand-specific Illumina reads, to complement the public datasets with last-generation Illumina data</a:t>
            </a:r>
            <a:r>
              <a:rPr lang="en-GB" sz="2000" dirty="0" smtClean="0">
                <a:solidFill>
                  <a:srgbClr val="4E515A"/>
                </a:solidFill>
                <a:latin typeface="Roboto" pitchFamily="2" charset="0"/>
              </a:rPr>
              <a:t>.</a:t>
            </a:r>
          </a:p>
          <a:p>
            <a:pPr marL="742950" lvl="1" indent="-285750">
              <a:spcBef>
                <a:spcPct val="20000"/>
              </a:spcBef>
              <a:buClr>
                <a:srgbClr val="C61F16"/>
              </a:buClr>
              <a:buFont typeface="Arial" pitchFamily="34" charset="0"/>
              <a:buChar char="–"/>
            </a:pPr>
            <a:r>
              <a:rPr lang="en-GB" sz="2000" b="1" dirty="0">
                <a:solidFill>
                  <a:srgbClr val="4E515A"/>
                </a:solidFill>
                <a:latin typeface="Roboto" pitchFamily="2" charset="0"/>
              </a:rPr>
              <a:t>Over one million and a half </a:t>
            </a:r>
            <a:r>
              <a:rPr lang="en-GB" sz="2000" b="1" dirty="0" err="1">
                <a:solidFill>
                  <a:srgbClr val="4E515A"/>
                </a:solidFill>
                <a:latin typeface="Roboto" pitchFamily="2" charset="0"/>
              </a:rPr>
              <a:t>PacBio</a:t>
            </a:r>
            <a:r>
              <a:rPr lang="en-GB" sz="2000" b="1" dirty="0">
                <a:solidFill>
                  <a:srgbClr val="4E515A"/>
                </a:solidFill>
                <a:latin typeface="Roboto" pitchFamily="2" charset="0"/>
              </a:rPr>
              <a:t> full length </a:t>
            </a:r>
            <a:r>
              <a:rPr lang="en-GB" sz="2000" b="1" dirty="0" err="1">
                <a:solidFill>
                  <a:srgbClr val="4E515A"/>
                </a:solidFill>
                <a:latin typeface="Roboto" pitchFamily="2" charset="0"/>
              </a:rPr>
              <a:t>cDNAs</a:t>
            </a:r>
            <a:r>
              <a:rPr lang="en-GB" sz="2000" dirty="0">
                <a:solidFill>
                  <a:srgbClr val="4E515A"/>
                </a:solidFill>
                <a:latin typeface="Roboto" pitchFamily="2" charset="0"/>
              </a:rPr>
              <a:t>, derived from six different tissues,  to define transcript structures with the highest possible accuracy. </a:t>
            </a:r>
            <a:endParaRPr lang="en-GB" sz="2000" dirty="0" smtClean="0">
              <a:solidFill>
                <a:srgbClr val="4E515A"/>
              </a:solidFill>
              <a:latin typeface="Roboto" pitchFamily="2" charset="0"/>
            </a:endParaRPr>
          </a:p>
          <a:p>
            <a:pPr marL="742950" lvl="1" indent="-285750">
              <a:spcBef>
                <a:spcPct val="20000"/>
              </a:spcBef>
              <a:buClr>
                <a:srgbClr val="C61F16"/>
              </a:buClr>
              <a:buFont typeface="Arial" pitchFamily="34" charset="0"/>
              <a:buChar char="–"/>
            </a:pPr>
            <a:r>
              <a:rPr lang="en-GB" sz="2000" b="1" dirty="0" smtClean="0">
                <a:solidFill>
                  <a:srgbClr val="4E515A"/>
                </a:solidFill>
                <a:latin typeface="Roboto" pitchFamily="2" charset="0"/>
              </a:rPr>
              <a:t>Protein models from six different species</a:t>
            </a:r>
            <a:r>
              <a:rPr lang="en-GB" sz="2000" dirty="0" smtClean="0">
                <a:solidFill>
                  <a:srgbClr val="4E515A"/>
                </a:solidFill>
                <a:latin typeface="Roboto" pitchFamily="2" charset="0"/>
              </a:rPr>
              <a:t>, for a total of over three hundred thousand sequences, to aid in annotating loci not expressed in any of the above datasets.</a:t>
            </a:r>
            <a:endParaRPr lang="en-GB" sz="2000" b="1" dirty="0" smtClean="0">
              <a:solidFill>
                <a:srgbClr val="4E515A"/>
              </a:solidFill>
              <a:latin typeface="Roboto" pitchFamily="2" charset="0"/>
            </a:endParaRPr>
          </a:p>
          <a:p>
            <a:pPr marL="285750" indent="-285750">
              <a:buFontTx/>
              <a:buChar char="-"/>
            </a:pPr>
            <a:endParaRPr lang="en-GB" sz="1600" dirty="0"/>
          </a:p>
          <a:p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932272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Gene annotation pipeline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899362"/>
            <a:ext cx="5472608" cy="4977910"/>
          </a:xfrm>
        </p:spPr>
      </p:pic>
    </p:spTree>
    <p:extLst>
      <p:ext uri="{BB962C8B-B14F-4D97-AF65-F5344CB8AC3E}">
        <p14:creationId xmlns:p14="http://schemas.microsoft.com/office/powerpoint/2010/main" val="1699606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Gene annotation pipeline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899362"/>
            <a:ext cx="5472608" cy="4977910"/>
          </a:xfrm>
        </p:spPr>
      </p:pic>
      <p:sp>
        <p:nvSpPr>
          <p:cNvPr id="6" name="Right Bracket 5"/>
          <p:cNvSpPr/>
          <p:nvPr/>
        </p:nvSpPr>
        <p:spPr>
          <a:xfrm>
            <a:off x="5652120" y="2092288"/>
            <a:ext cx="288032" cy="1008112"/>
          </a:xfrm>
          <a:prstGeom prst="rightBracket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012160" y="1124744"/>
            <a:ext cx="2952328" cy="43924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073824" y="1331640"/>
            <a:ext cx="2818656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STAGE 2 Transcript Assembly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 smtClean="0"/>
              <a:t>11 million Illumina assemblies and 1.5 million </a:t>
            </a:r>
            <a:r>
              <a:rPr lang="en-US" sz="2000" dirty="0" err="1" smtClean="0"/>
              <a:t>PacBio</a:t>
            </a:r>
            <a:r>
              <a:rPr lang="en-US" sz="2000" dirty="0" smtClean="0"/>
              <a:t> transcripts.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 smtClean="0"/>
              <a:t>Identify a filtered set of “best” assemblies giving ~273,000 genes ~374,000 transcripts</a:t>
            </a:r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57882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Gene annotation pipeline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899362"/>
            <a:ext cx="5472608" cy="4977910"/>
          </a:xfrm>
        </p:spPr>
      </p:pic>
      <p:sp>
        <p:nvSpPr>
          <p:cNvPr id="6" name="Right Bracket 5"/>
          <p:cNvSpPr/>
          <p:nvPr/>
        </p:nvSpPr>
        <p:spPr>
          <a:xfrm>
            <a:off x="5652120" y="3140968"/>
            <a:ext cx="288032" cy="432048"/>
          </a:xfrm>
          <a:prstGeom prst="rightBracket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012160" y="1124744"/>
            <a:ext cx="2952328" cy="43924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073824" y="1331640"/>
            <a:ext cx="281865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STAGE 3 Gene predictor training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 smtClean="0"/>
              <a:t>Training </a:t>
            </a:r>
            <a:r>
              <a:rPr lang="en-US" sz="2000" dirty="0" err="1" smtClean="0"/>
              <a:t>utilised</a:t>
            </a:r>
            <a:r>
              <a:rPr lang="en-US" sz="2000" dirty="0" smtClean="0"/>
              <a:t> a sub-set of ~10,000 </a:t>
            </a:r>
            <a:r>
              <a:rPr lang="en-US" sz="2000" dirty="0" err="1" smtClean="0"/>
              <a:t>PacBio</a:t>
            </a:r>
            <a:r>
              <a:rPr lang="en-US" sz="2000" dirty="0" smtClean="0"/>
              <a:t> transcripts 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Identified as likely full-length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Excluding potential chimeric transcripts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With 5’ and 3’ UTR</a:t>
            </a:r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90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Gene annotation pipeline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899362"/>
            <a:ext cx="5472608" cy="4977910"/>
          </a:xfrm>
        </p:spPr>
      </p:pic>
      <p:sp>
        <p:nvSpPr>
          <p:cNvPr id="6" name="Right Bracket 5"/>
          <p:cNvSpPr/>
          <p:nvPr/>
        </p:nvSpPr>
        <p:spPr>
          <a:xfrm>
            <a:off x="5652120" y="3645024"/>
            <a:ext cx="288032" cy="432048"/>
          </a:xfrm>
          <a:prstGeom prst="rightBracket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012160" y="1124744"/>
            <a:ext cx="2952328" cy="43924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073824" y="1331640"/>
            <a:ext cx="2818656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STAGE 4 Gene prediction</a:t>
            </a:r>
          </a:p>
          <a:p>
            <a:pPr algn="ctr"/>
            <a:endParaRPr lang="en-US" sz="2000" dirty="0"/>
          </a:p>
          <a:p>
            <a:r>
              <a:rPr lang="en-US" sz="2000" dirty="0"/>
              <a:t>Protein coding genes were predicted using AUGUSTUS </a:t>
            </a:r>
            <a:r>
              <a:rPr lang="en-US" sz="2000" dirty="0" smtClean="0"/>
              <a:t>by </a:t>
            </a:r>
            <a:r>
              <a:rPr lang="en-US" sz="2000" dirty="0"/>
              <a:t>means of a Generalized Hidden Markov Model (GHMM) that takes both intrinsic and extrinsic information into account </a:t>
            </a:r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28699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Gene annotation pipeline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899362"/>
            <a:ext cx="5472608" cy="4977910"/>
          </a:xfrm>
        </p:spPr>
      </p:pic>
      <p:sp>
        <p:nvSpPr>
          <p:cNvPr id="6" name="Right Bracket 5"/>
          <p:cNvSpPr/>
          <p:nvPr/>
        </p:nvSpPr>
        <p:spPr>
          <a:xfrm>
            <a:off x="5652120" y="4077072"/>
            <a:ext cx="288032" cy="432048"/>
          </a:xfrm>
          <a:prstGeom prst="rightBracket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012160" y="1124744"/>
            <a:ext cx="2952328" cy="43924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073824" y="1331640"/>
            <a:ext cx="2818656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STAGE 5 Gene model refinement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 smtClean="0"/>
              <a:t>Addition of alternative splice variants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 smtClean="0"/>
              <a:t>Removal of unsupported gene models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/>
              <a:t>217,907 loci and </a:t>
            </a:r>
            <a:r>
              <a:rPr lang="en-US" sz="2000" dirty="0" smtClean="0"/>
              <a:t>273,739 transcripts identified</a:t>
            </a:r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03265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Gene classification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052736"/>
            <a:ext cx="8352928" cy="4752528"/>
          </a:xfrm>
        </p:spPr>
        <p:txBody>
          <a:bodyPr>
            <a:normAutofit/>
          </a:bodyPr>
          <a:lstStyle/>
          <a:p>
            <a:r>
              <a:rPr lang="en-GB" sz="2000" dirty="0"/>
              <a:t>The genes in the TGAC </a:t>
            </a:r>
            <a:r>
              <a:rPr lang="en-GB" sz="2000" dirty="0" smtClean="0"/>
              <a:t>v1 gene </a:t>
            </a:r>
            <a:r>
              <a:rPr lang="en-GB" sz="2000" dirty="0"/>
              <a:t>set are assigned to </a:t>
            </a:r>
            <a:r>
              <a:rPr lang="en-GB" sz="2000" b="1" dirty="0"/>
              <a:t>4 biotypes</a:t>
            </a:r>
            <a:r>
              <a:rPr lang="en-GB" sz="2000" dirty="0"/>
              <a:t>: </a:t>
            </a:r>
          </a:p>
          <a:p>
            <a:pPr lvl="1"/>
            <a:r>
              <a:rPr lang="en-GB" sz="2000" b="1" dirty="0" smtClean="0"/>
              <a:t>Protein coding</a:t>
            </a:r>
            <a:endParaRPr lang="en-GB" sz="2000" b="1" dirty="0"/>
          </a:p>
          <a:p>
            <a:pPr lvl="1"/>
            <a:r>
              <a:rPr lang="en-GB" sz="2000" b="1" dirty="0" err="1" smtClean="0"/>
              <a:t>ncRNA</a:t>
            </a:r>
            <a:r>
              <a:rPr lang="en-GB" sz="2000" b="1" dirty="0"/>
              <a:t> </a:t>
            </a:r>
            <a:r>
              <a:rPr lang="en-GB" sz="2000" dirty="0" smtClean="0"/>
              <a:t>(long non-coding RNA)</a:t>
            </a:r>
            <a:endParaRPr lang="en-GB" sz="2000" dirty="0"/>
          </a:p>
          <a:p>
            <a:pPr lvl="1"/>
            <a:r>
              <a:rPr lang="en-GB" sz="2000" b="1" dirty="0" smtClean="0"/>
              <a:t>Protein coding repeat associated </a:t>
            </a:r>
            <a:endParaRPr lang="en-GB" sz="2000" b="1" dirty="0"/>
          </a:p>
          <a:p>
            <a:pPr lvl="1"/>
            <a:r>
              <a:rPr lang="en-GB" sz="2000" b="1" dirty="0" err="1" smtClean="0"/>
              <a:t>ncRNA</a:t>
            </a:r>
            <a:r>
              <a:rPr lang="en-GB" sz="2000" b="1" dirty="0" smtClean="0"/>
              <a:t> repeat associated</a:t>
            </a:r>
            <a:endParaRPr lang="en-GB" sz="2000" b="1" dirty="0"/>
          </a:p>
          <a:p>
            <a:endParaRPr lang="en-GB" sz="2000" dirty="0" smtClean="0"/>
          </a:p>
          <a:p>
            <a:r>
              <a:rPr lang="en-GB" sz="2000" dirty="0" smtClean="0"/>
              <a:t>Non-coding RNA classification</a:t>
            </a:r>
          </a:p>
          <a:p>
            <a:pPr lvl="1"/>
            <a:r>
              <a:rPr lang="en-GB" sz="2000" dirty="0" smtClean="0"/>
              <a:t>Little or no protein homology (coverage below 30%)</a:t>
            </a:r>
          </a:p>
          <a:p>
            <a:pPr lvl="1"/>
            <a:r>
              <a:rPr lang="en-GB" sz="2000" dirty="0" smtClean="0"/>
              <a:t>Low coding potential (coding potential calculator, </a:t>
            </a:r>
            <a:r>
              <a:rPr lang="pt-BR" sz="2000" dirty="0"/>
              <a:t>CPC v. </a:t>
            </a:r>
            <a:r>
              <a:rPr lang="pt-BR" sz="2000" dirty="0" smtClean="0"/>
              <a:t>0.9.2)</a:t>
            </a:r>
            <a:endParaRPr lang="en-GB" sz="2000" dirty="0"/>
          </a:p>
          <a:p>
            <a:r>
              <a:rPr lang="en-GB" sz="2000" dirty="0" smtClean="0"/>
              <a:t>Repeat association</a:t>
            </a:r>
          </a:p>
          <a:p>
            <a:pPr lvl="1"/>
            <a:r>
              <a:rPr lang="en-GB" sz="2000" dirty="0" smtClean="0"/>
              <a:t>Sequence </a:t>
            </a:r>
            <a:r>
              <a:rPr lang="en-GB" sz="2000" dirty="0"/>
              <a:t>homology to proteins encoded by </a:t>
            </a:r>
            <a:r>
              <a:rPr lang="en-GB" sz="2000" dirty="0" smtClean="0"/>
              <a:t>transposable elements (</a:t>
            </a:r>
            <a:r>
              <a:rPr lang="en-GB" sz="2000" dirty="0" err="1" smtClean="0"/>
              <a:t>TransposonPSI</a:t>
            </a:r>
            <a:r>
              <a:rPr lang="en-GB" sz="2000" dirty="0" smtClean="0"/>
              <a:t>)</a:t>
            </a:r>
          </a:p>
          <a:p>
            <a:pPr lvl="1"/>
            <a:r>
              <a:rPr lang="en-GB" sz="2000" dirty="0" smtClean="0"/>
              <a:t>Overlap with annotated </a:t>
            </a:r>
            <a:r>
              <a:rPr lang="en-GB" sz="2000" dirty="0"/>
              <a:t>interspersed repeats (</a:t>
            </a:r>
            <a:r>
              <a:rPr lang="en-GB" sz="2000" dirty="0" smtClean="0"/>
              <a:t>PGSB group, Klaus Mayer)</a:t>
            </a:r>
            <a:endParaRPr lang="en-GB" sz="2000" dirty="0" smtClean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1919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2418</TotalTime>
  <Words>1294</Words>
  <Application>Microsoft Macintosh PowerPoint</Application>
  <PresentationFormat>On-screen Show (4:3)</PresentationFormat>
  <Paragraphs>189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Calibri</vt:lpstr>
      <vt:lpstr>Noto Serif</vt:lpstr>
      <vt:lpstr>Roboto</vt:lpstr>
      <vt:lpstr>Arial</vt:lpstr>
      <vt:lpstr>Office Theme</vt:lpstr>
      <vt:lpstr>Improving wheat gene annotation </vt:lpstr>
      <vt:lpstr>A timeline of wheat annotations</vt:lpstr>
      <vt:lpstr>Input datasets for the TGACv1 annotation</vt:lpstr>
      <vt:lpstr>Gene annotation pipeline</vt:lpstr>
      <vt:lpstr>Gene annotation pipeline</vt:lpstr>
      <vt:lpstr>Gene annotation pipeline</vt:lpstr>
      <vt:lpstr>Gene annotation pipeline</vt:lpstr>
      <vt:lpstr>Gene annotation pipeline</vt:lpstr>
      <vt:lpstr>Gene classification</vt:lpstr>
      <vt:lpstr>Gene confidence assignment</vt:lpstr>
      <vt:lpstr>Gene confidence assignment</vt:lpstr>
      <vt:lpstr>Gene classification and confidence assignment</vt:lpstr>
      <vt:lpstr>Summary - TGACv1 gene annotation </vt:lpstr>
      <vt:lpstr>A large proportion of high confidence genes are fully supported by protein and transcript data.</vt:lpstr>
      <vt:lpstr>A large proportion of high confidence genes are fully supported by protein and transcript data.</vt:lpstr>
      <vt:lpstr>A more comprehensive and accurate wheat annotation</vt:lpstr>
      <vt:lpstr>A more comprehensive and accurate wheat annotation</vt:lpstr>
      <vt:lpstr>A more comprehensive and accurate wheat annotation</vt:lpstr>
      <vt:lpstr>A more comprehensive and accurate wheat annotation</vt:lpstr>
      <vt:lpstr>Improved representation of gibberellin biosynthetic genes</vt:lpstr>
      <vt:lpstr>Data access</vt:lpstr>
      <vt:lpstr>PowerPoint Presentation</vt:lpstr>
    </vt:vector>
  </TitlesOfParts>
  <Company>Microsoft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Howell</dc:creator>
  <cp:lastModifiedBy>david.swarbreck@gmail.com</cp:lastModifiedBy>
  <cp:revision>79</cp:revision>
  <dcterms:created xsi:type="dcterms:W3CDTF">2016-07-14T08:49:53Z</dcterms:created>
  <dcterms:modified xsi:type="dcterms:W3CDTF">2016-12-06T09:29:33Z</dcterms:modified>
</cp:coreProperties>
</file>

<file path=docProps/thumbnail.jpeg>
</file>